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9" r:id="rId4"/>
    <p:sldId id="260" r:id="rId5"/>
    <p:sldId id="261" r:id="rId6"/>
    <p:sldId id="263" r:id="rId7"/>
    <p:sldId id="265" r:id="rId8"/>
    <p:sldId id="267" r:id="rId9"/>
    <p:sldId id="268" r:id="rId10"/>
    <p:sldId id="269" r:id="rId11"/>
    <p:sldId id="270" r:id="rId12"/>
    <p:sldId id="272" r:id="rId13"/>
    <p:sldId id="273" r:id="rId14"/>
    <p:sldId id="271" r:id="rId15"/>
    <p:sldId id="275" r:id="rId16"/>
    <p:sldId id="276" r:id="rId17"/>
    <p:sldId id="278" r:id="rId18"/>
    <p:sldId id="277" r:id="rId19"/>
    <p:sldId id="279" r:id="rId20"/>
    <p:sldId id="282" r:id="rId21"/>
    <p:sldId id="283" r:id="rId2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28483" autoAdjust="0"/>
  </p:normalViewPr>
  <p:slideViewPr>
    <p:cSldViewPr snapToGrid="0" snapToObjects="1">
      <p:cViewPr varScale="1">
        <p:scale>
          <a:sx n="32" d="100"/>
          <a:sy n="32" d="100"/>
        </p:scale>
        <p:origin x="3084" y="2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Annual Risk Exposure</c:v>
                </c:pt>
              </c:strCache>
            </c:strRef>
          </c:tx>
          <c:spPr>
            <a:solidFill>
              <a:srgbClr val="E71D36"/>
            </a:solidFill>
            <a:effectLst/>
          </c:spPr>
          <c:invertIfNegative val="0"/>
          <c:cat>
            <c:strRef>
              <c:f>Sheet1!$A$2:$A$2</c:f>
              <c:strCache>
                <c:ptCount val="1"/>
                <c:pt idx="0">
                  <c:v>Scenario</c:v>
                </c:pt>
              </c:strCache>
            </c:strRef>
          </c:cat>
          <c:val>
            <c:numRef>
              <c:f>Sheet1!$B$2:$B$2</c:f>
              <c:numCache>
                <c:formatCode>General</c:formatCode>
                <c:ptCount val="1"/>
                <c:pt idx="0">
                  <c:v>2.4</c:v>
                </c:pt>
              </c:numCache>
            </c:numRef>
          </c:val>
          <c:extLst>
            <c:ext xmlns:c16="http://schemas.microsoft.com/office/drawing/2014/chart" uri="{C3380CC4-5D6E-409C-BE32-E72D297353CC}">
              <c16:uniqueId val="{00000000-36EE-40E4-A469-CDDDD35BFEF8}"/>
            </c:ext>
          </c:extLst>
        </c:ser>
        <c:ser>
          <c:idx val="1"/>
          <c:order val="1"/>
          <c:tx>
            <c:strRef>
              <c:f>Sheet1!$C$1</c:f>
              <c:strCache>
                <c:ptCount val="1"/>
                <c:pt idx="0">
                  <c:v>Remediation Investment</c:v>
                </c:pt>
              </c:strCache>
            </c:strRef>
          </c:tx>
          <c:spPr>
            <a:solidFill>
              <a:srgbClr val="FCA311"/>
            </a:solidFill>
            <a:effectLst/>
          </c:spPr>
          <c:invertIfNegative val="0"/>
          <c:cat>
            <c:strRef>
              <c:f>Sheet1!$A$2:$A$2</c:f>
              <c:strCache>
                <c:ptCount val="1"/>
                <c:pt idx="0">
                  <c:v>Scenario</c:v>
                </c:pt>
              </c:strCache>
            </c:strRef>
          </c:cat>
          <c:val>
            <c:numRef>
              <c:f>Sheet1!$C$2:$C$2</c:f>
              <c:numCache>
                <c:formatCode>General</c:formatCode>
                <c:ptCount val="1"/>
                <c:pt idx="0">
                  <c:v>0.2</c:v>
                </c:pt>
              </c:numCache>
            </c:numRef>
          </c:val>
          <c:extLst>
            <c:ext xmlns:c16="http://schemas.microsoft.com/office/drawing/2014/chart" uri="{C3380CC4-5D6E-409C-BE32-E72D297353CC}">
              <c16:uniqueId val="{00000001-36EE-40E4-A469-CDDDD35BFEF8}"/>
            </c:ext>
          </c:extLst>
        </c:ser>
        <c:dLbls>
          <c:showLegendKey val="0"/>
          <c:showVal val="0"/>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2"/>
        <c:crosses val="autoZero"/>
        <c:auto val="1"/>
        <c:lblAlgn val="ctr"/>
        <c:lblOffset val="100"/>
        <c:noMultiLvlLbl val="1"/>
      </c:catAx>
      <c:valAx>
        <c:axId val="2094734552"/>
        <c:scaling>
          <c:orientation val="minMax"/>
          <c:max val="3"/>
          <c:min val="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4"/>
        <c:crosses val="autoZero"/>
        <c:crossBetween val="between"/>
        <c:majorUnit val="1"/>
      </c:valAx>
      <c:spPr>
        <a:noFill/>
        <a:ln>
          <a:noFill/>
        </a:ln>
        <a:effectLst/>
      </c:spPr>
    </c:plotArea>
    <c:legend>
      <c:legendPos val="r"/>
      <c:legendEntry>
        <c:idx val="0"/>
        <c:txPr>
          <a:bodyPr/>
          <a:lstStyle/>
          <a:p>
            <a:pPr>
              <a:defRPr>
                <a:solidFill>
                  <a:schemeClr val="bg1"/>
                </a:solidFill>
              </a:defRPr>
            </a:pPr>
            <a:endParaRPr lang="en-US"/>
          </a:p>
        </c:txPr>
      </c:legendEntry>
      <c:legendEntry>
        <c:idx val="1"/>
        <c:txPr>
          <a:bodyPr/>
          <a:lstStyle/>
          <a:p>
            <a:pPr>
              <a:defRPr>
                <a:solidFill>
                  <a:schemeClr val="bg1"/>
                </a:solidFill>
              </a:defRPr>
            </a:pPr>
            <a:endParaRPr lang="en-US"/>
          </a:p>
        </c:txPr>
      </c:legendEntry>
      <c:overlay val="0"/>
    </c:legend>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64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Good morning, everyone!</a:t>
            </a:r>
          </a:p>
          <a:p>
            <a:pPr marL="171450" indent="-171450">
              <a:buFontTx/>
              <a:buChar char="-"/>
            </a:pPr>
            <a:endParaRPr lang="en-US" dirty="0"/>
          </a:p>
          <a:p>
            <a:pPr marL="171450" indent="-171450">
              <a:buFontTx/>
              <a:buChar char="-"/>
            </a:pPr>
            <a:r>
              <a:rPr lang="en-US" dirty="0"/>
              <a:t>Before we jump into the nitty-gritty of cybersecurity, let's take a moment to get to know each other.</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During the **2020 SolarWinds Attack**, technical debt in supply chain security exposed over 18,000 organizations via a compromised software update. </a:t>
            </a:r>
          </a:p>
          <a:p>
            <a:endParaRPr lang="en-US" dirty="0"/>
          </a:p>
          <a:p>
            <a:r>
              <a:rPr lang="en-US" dirty="0"/>
              <a:t>It went undetected for 15 months (September 2019 - December 2020), highlighting the risk of inheriting technical debt from third-party relationships.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As shown in the Equifax, and SolarWinds breaches, Technical debt can create vulnerabilities at every stage of the attack chain, making it critical to identify and address these issues proactively. Reducing technical debt strengthens defenses across the attack chain, minimizing the likelihood of a successful attack.</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When we talk about translating technical risk into business terms, there are a few techniques that really help the message land.</a:t>
            </a:r>
          </a:p>
          <a:p>
            <a:endParaRPr lang="en-US" dirty="0"/>
          </a:p>
          <a:p>
            <a:r>
              <a:rPr lang="en-US" dirty="0"/>
              <a:t>**First**, we can **quantify risks**. Models like FAIR let us express them in dollars and cents. Instead of just saying, “This system has a critical vulnerability,” we can say, “There’s a 30% chance this weakness could cost us $2 million if exploited.” Suddenly, leadership has something concrete to weigh.</a:t>
            </a:r>
          </a:p>
          <a:p>
            <a:endParaRPr lang="en-US" dirty="0"/>
          </a:p>
          <a:p>
            <a:r>
              <a:rPr lang="en-US" dirty="0"/>
              <a:t>**Second**, we need to **highlight operational impacts**. Technical debt doesn’t just live in code—it shows up when systems go down, when employees lose hours of productivity, or when ransomware keeps us offline for days. These are costs the business immediately feels.</a:t>
            </a:r>
          </a:p>
          <a:p>
            <a:endParaRPr lang="en-US" dirty="0"/>
          </a:p>
          <a:p>
            <a:r>
              <a:rPr lang="en-US" dirty="0"/>
              <a:t>**Third**, don’t underestimate **reputational damage**. A single breach can undo years of trust-building with customers and partners. Think about Equifax, the technology failed, yes, but the real story was how quickly confidence in the brand collapsed.</a:t>
            </a:r>
          </a:p>
          <a:p>
            <a:endParaRPr lang="en-US" dirty="0"/>
          </a:p>
          <a:p>
            <a:r>
              <a:rPr lang="en-US" dirty="0"/>
              <a:t>**Another** powerful tool is **analogy**. Sometimes the best way to connect is by comparing risk to something familiar: “A vulnerability is like leaving the lock broken on your storefront—it may look fine from the outside, but it’s an open invitation.</a:t>
            </a:r>
          </a:p>
          <a:p>
            <a:endParaRPr lang="en-US" dirty="0"/>
          </a:p>
          <a:p>
            <a:r>
              <a:rPr lang="en-US" dirty="0"/>
              <a:t>”Finally, we have to **provide clear metrics**. Pair qualitative measures, like CVSS scores, with quantitative ones, like projected financial losses. That’s how we make risk tangible, relatable, and actionable.</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Cybersecurity professionals often use technical jargon (e.g., CVEs, TTPs) that consistently fails to resonate with executives and other senior leadership members who are focused on revenue, customer trust, and compliance.</a:t>
            </a:r>
          </a:p>
          <a:p>
            <a:pPr marL="0" indent="0">
              <a:buFontTx/>
              <a:buNone/>
            </a:pPr>
            <a:endParaRPr lang="en-US" dirty="0"/>
          </a:p>
          <a:p>
            <a:pPr marL="0" indent="0">
              <a:buFontTx/>
              <a:buNone/>
            </a:pPr>
            <a:r>
              <a:rPr lang="en-US" dirty="0"/>
              <a:t>Effective communication helps to align cybersecurity with business priorities, securing stakeholder buy-in. Remember, you don't need to dumb anything down, you're simply translating it from a technical explanation to one of business impact.</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Instead of saying, "We need to patch CVE‑2025‑22224 in our software," say, "An unpatched vulnerability could lead to a $2 million data breach, disrupt operations for three days, and damage our reputation with customers.</a:t>
            </a:r>
          </a:p>
          <a:p>
            <a:pPr marL="171450" indent="-171450">
              <a:buFontTx/>
              <a:buChar char="-"/>
            </a:pPr>
            <a:endParaRPr lang="en-US" dirty="0"/>
          </a:p>
          <a:p>
            <a:pPr marL="171450" indent="-171450">
              <a:buFontTx/>
              <a:buChar char="-"/>
            </a:pPr>
            <a:r>
              <a:rPr lang="en-US" dirty="0"/>
              <a:t>"**Key Takeaway**: Translating technical risks into financial, operational, and reputational impacts ensures executives understand and prioritize cybersecurity in accordance with business goals. Translating security risk and activities into a business dialect will increase stakeholder buy-in, participation, and even budgets.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When it comes to tackling technical debt, the real challenge isn’t just finding it, it’s knowing how to prioritize it.</a:t>
            </a:r>
          </a:p>
          <a:p>
            <a:pPr marL="0" indent="0">
              <a:buFontTx/>
              <a:buNone/>
            </a:pPr>
            <a:r>
              <a:rPr lang="en-US" dirty="0"/>
              <a:t>The first strategy is **regular audits**. Think of it like a health check-up. You have to ask: what’s outdated, what’s unpatched, and where are the cracks forming?</a:t>
            </a:r>
          </a:p>
          <a:p>
            <a:pPr marL="0" indent="0">
              <a:buFontTx/>
              <a:buNone/>
            </a:pPr>
            <a:r>
              <a:rPr lang="en-US" dirty="0"/>
              <a:t>	Without those touchpoints, debt piles up silently.</a:t>
            </a:r>
          </a:p>
          <a:p>
            <a:pPr marL="0" indent="0">
              <a:buFontTx/>
              <a:buNone/>
            </a:pPr>
            <a:endParaRPr lang="en-US" dirty="0"/>
          </a:p>
          <a:p>
            <a:pPr marL="0" indent="0">
              <a:buFontTx/>
              <a:buNone/>
            </a:pPr>
            <a:r>
              <a:rPr lang="en-US" dirty="0"/>
              <a:t>From there, we shift to **risk-based prioritization**. Not every issue deserves the same level of urgency. Frameworks like CVSS or CISA’s KEV catalog can help us focus attention on the debts that have higher likelihood of turning into real-world breaches. </a:t>
            </a:r>
          </a:p>
          <a:p>
            <a:pPr marL="0" indent="0">
              <a:buFontTx/>
              <a:buNone/>
            </a:pPr>
            <a:endParaRPr lang="en-US" dirty="0"/>
          </a:p>
          <a:p>
            <a:pPr marL="0" indent="0">
              <a:buFontTx/>
              <a:buNone/>
            </a:pPr>
            <a:r>
              <a:rPr lang="en-US" dirty="0"/>
              <a:t>But prevention is just as important as response. That’s where **</a:t>
            </a:r>
            <a:r>
              <a:rPr lang="en-US" dirty="0" err="1"/>
              <a:t>DevSecOps</a:t>
            </a:r>
            <a:r>
              <a:rPr lang="en-US" dirty="0"/>
              <a:t>** comes in. By embedding security throughout the software development lifecycle, we can build securely from the beginning, rather than trying to bolt on security after initial development.</a:t>
            </a:r>
          </a:p>
          <a:p>
            <a:pPr marL="0" indent="0">
              <a:buFontTx/>
              <a:buNone/>
            </a:pPr>
            <a:endParaRPr lang="en-US" dirty="0"/>
          </a:p>
          <a:p>
            <a:pPr marL="0" indent="0">
              <a:buFontTx/>
              <a:buNone/>
            </a:pPr>
            <a:r>
              <a:rPr lang="en-US" dirty="0"/>
              <a:t>Of course, this can't </a:t>
            </a:r>
            <a:r>
              <a:rPr lang="en-US" dirty="0" err="1"/>
              <a:t>can’t</a:t>
            </a:r>
            <a:r>
              <a:rPr lang="en-US" dirty="0"/>
              <a:t> be done strictly manually. You'll need to **automate** wherever possible, scanning for vulnerabilities, patching, and compliance checks. Automation doesn’t just save time; it keeps organizations from falling behind where attackers can move much faster.</a:t>
            </a:r>
          </a:p>
          <a:p>
            <a:pPr marL="0" indent="0">
              <a:buFontTx/>
              <a:buNone/>
            </a:pPr>
            <a:endParaRPr lang="en-US" dirty="0"/>
          </a:p>
          <a:p>
            <a:pPr marL="0" indent="0">
              <a:buFontTx/>
              <a:buNone/>
            </a:pPr>
            <a:r>
              <a:rPr lang="en-US" dirty="0"/>
              <a:t>Finally, we need to **assess asset criticality**. Some systems are simply more important than others. If an asset contains sensitive data or supports core operations, it should move to the top of the list.</a:t>
            </a:r>
          </a:p>
          <a:p>
            <a:pPr marL="0" indent="0">
              <a:buFontTx/>
              <a:buNone/>
            </a:pPr>
            <a:endParaRPr lang="en-US" dirty="0"/>
          </a:p>
          <a:p>
            <a:pPr marL="0" indent="0">
              <a:buFontTx/>
              <a:buNone/>
            </a:pPr>
            <a:r>
              <a:rPr lang="en-US" dirty="0"/>
              <a:t>When you combine all of these, you start to turn technical debt from an overwhelming liability into something reasonably manageable. It’s not about eliminating everything all at once, it’s about tackling the right debts at the right time, so you can protect the business and keep moving forward.</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Think of the Four-Quadrant Technical Debt Model like maintaining your house. Sometimes you deliberately put off fixing something, like leaving the old water heater in place for one more season, if you’re planning for it, that can be prudent.</a:t>
            </a:r>
          </a:p>
          <a:p>
            <a:pPr marL="171450" indent="-171450">
              <a:buFontTx/>
              <a:buChar char="-"/>
            </a:pPr>
            <a:r>
              <a:rPr lang="en-US" dirty="0"/>
              <a:t>However, if you ignore a leaking roof because it feels inconvenient, that’s reckless. Other times, debt happens inadvertently like discovering old wiring hidden in the walls. If you spot it early and plan the repair, that’s prudent; if you don’t even know it’s there until the breaker trips, that’s reckless.</a:t>
            </a:r>
          </a:p>
          <a:p>
            <a:pPr marL="171450" indent="-171450">
              <a:buFontTx/>
              <a:buChar char="-"/>
            </a:pPr>
            <a:r>
              <a:rPr lang="en-US" dirty="0"/>
              <a:t>The model helps us see not just the cost of maintenance, but whether the debt we carry is intentional and manageable, or risky and dangerous.</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Sticking with home repair, think of the Implementation Roadmap like caring for a house.</a:t>
            </a:r>
          </a:p>
          <a:p>
            <a:endParaRPr lang="en-US" dirty="0"/>
          </a:p>
          <a:p>
            <a:r>
              <a:rPr lang="en-US" dirty="0"/>
              <a:t>Phase 1 is inspecting everything and making a list.</a:t>
            </a:r>
          </a:p>
          <a:p>
            <a:r>
              <a:rPr lang="en-US" dirty="0"/>
              <a:t>Phase 2 is fixing the easy leaks and broken locks.</a:t>
            </a:r>
          </a:p>
          <a:p>
            <a:r>
              <a:rPr lang="en-US" dirty="0"/>
              <a:t>Phase 3 is tackling big renovations like replacing the roof.</a:t>
            </a:r>
          </a:p>
          <a:p>
            <a:r>
              <a:rPr lang="en-US" dirty="0"/>
              <a:t>Phase 4 is ongoing upkeep so the house stays strong over time.</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To build a strong business case, start by calculating the cost of inaction showing what breaches could cost in real dollars. </a:t>
            </a:r>
          </a:p>
          <a:p>
            <a:pPr marL="171450" indent="-171450">
              <a:buFontTx/>
              <a:buChar char="-"/>
            </a:pPr>
            <a:r>
              <a:rPr lang="en-US" dirty="0"/>
              <a:t>Then demonstrate ROI proving how remediation investments sharply reduce those risks, often by orders of magnitude. </a:t>
            </a:r>
          </a:p>
          <a:p>
            <a:pPr marL="171450" indent="-171450">
              <a:buFontTx/>
              <a:buChar char="-"/>
            </a:pPr>
            <a:r>
              <a:rPr lang="en-US" dirty="0"/>
              <a:t>Tie your efforts directly to business goals like compliance, resilience, and customer trust, and engage stakeholders with data-driven metrics and real-world examples.</a:t>
            </a:r>
          </a:p>
          <a:p>
            <a:pPr marL="171450" indent="-171450">
              <a:buFontTx/>
              <a:buChar char="-"/>
            </a:pPr>
            <a:r>
              <a:rPr lang="en-US" dirty="0"/>
              <a:t>Finally, shift from reactive fixes to proactive management by embedding technical debt into enterprise risk frameworks and fostering a culture of continuous improvement.</a:t>
            </a:r>
          </a:p>
          <a:p>
            <a:pPr marL="171450" indent="-171450">
              <a:buFontTx/>
              <a:buChar char="-"/>
            </a:pPr>
            <a:r>
              <a:rPr lang="en-US" dirty="0"/>
              <a:t>The takeaway: remediation isn’t just security work, it’s a strategic business initiative.</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Closing Thought: By speaking security with a business accent, you will turn technical challenges into opportunities for organizational resilience, fostering collaboration and driving meaningful change.</a:t>
            </a:r>
          </a:p>
          <a:p>
            <a:endParaRPr lang="en-US" dirty="0"/>
          </a:p>
          <a:p>
            <a:r>
              <a:rPr lang="en-US" dirty="0"/>
              <a:t>Technical debt </a:t>
            </a:r>
            <a:r>
              <a:rPr lang="en-US" b="1" i="1" u="sng" dirty="0"/>
              <a:t>is</a:t>
            </a:r>
            <a:r>
              <a:rPr lang="en-US" dirty="0"/>
              <a:t> inevitable.</a:t>
            </a:r>
          </a:p>
          <a:p>
            <a:endParaRPr lang="en-US" dirty="0"/>
          </a:p>
          <a:p>
            <a:r>
              <a:rPr lang="en-US" dirty="0"/>
              <a:t>(Pause)</a:t>
            </a:r>
          </a:p>
          <a:p>
            <a:endParaRPr lang="en-US" dirty="0"/>
          </a:p>
          <a:p>
            <a:r>
              <a:rPr lang="en-US" dirty="0"/>
              <a:t>but so is progress. </a:t>
            </a:r>
          </a:p>
          <a:p>
            <a:endParaRPr lang="en-US" dirty="0"/>
          </a:p>
          <a:p>
            <a:r>
              <a:rPr lang="en-US" dirty="0"/>
              <a:t>(SLOW DOWN)</a:t>
            </a:r>
          </a:p>
          <a:p>
            <a:endParaRPr lang="en-US" dirty="0"/>
          </a:p>
          <a:p>
            <a:r>
              <a:rPr lang="en-US" dirty="0"/>
              <a:t>If we face it head-on, we don’t just reduce risk. We build </a:t>
            </a:r>
            <a:r>
              <a:rPr lang="en-US" b="1" i="1" u="sng" dirty="0"/>
              <a:t>resilience,</a:t>
            </a:r>
            <a:r>
              <a:rPr lang="en-US" dirty="0"/>
              <a:t> </a:t>
            </a:r>
            <a:r>
              <a:rPr lang="en-US" b="1" i="1" u="sng" dirty="0"/>
              <a:t>trust</a:t>
            </a:r>
            <a:r>
              <a:rPr lang="en-US" dirty="0"/>
              <a:t> and a </a:t>
            </a:r>
            <a:r>
              <a:rPr lang="en-US" b="1" i="1" u="sng" dirty="0"/>
              <a:t>stronger future</a:t>
            </a:r>
            <a:r>
              <a:rPr lang="en-US" dirty="0"/>
              <a:t>. Thank you for your time today.</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I'd love to know: I***s this anyone's first </a:t>
            </a:r>
            <a:r>
              <a:rPr lang="en-US" dirty="0" err="1"/>
              <a:t>BSides</a:t>
            </a:r>
            <a:r>
              <a:rPr lang="en-US" dirty="0"/>
              <a:t> conference?***</a:t>
            </a:r>
          </a:p>
          <a:p>
            <a:pPr marL="171450" indent="-171450">
              <a:buFontTx/>
              <a:buChar char="-"/>
            </a:pPr>
            <a:endParaRPr lang="en-US" dirty="0"/>
          </a:p>
          <a:p>
            <a:pPr marL="171450" indent="-171450">
              <a:buFontTx/>
              <a:buChar char="-"/>
            </a:pPr>
            <a:r>
              <a:rPr lang="en-US" dirty="0"/>
              <a:t>-Raise your hand if that's you!</a:t>
            </a:r>
          </a:p>
          <a:p>
            <a:pPr marL="171450" indent="-171450">
              <a:buFontTx/>
              <a:buChar char="-"/>
            </a:pPr>
            <a:endParaRPr lang="en-US" dirty="0"/>
          </a:p>
          <a:p>
            <a:pPr marL="171450" indent="-171450">
              <a:buFontTx/>
              <a:buChar char="-"/>
            </a:pPr>
            <a:r>
              <a:rPr lang="en-US" dirty="0"/>
              <a:t>_(Pause for audience response)_</a:t>
            </a:r>
          </a:p>
          <a:p>
            <a:pPr marL="171450" indent="-171450">
              <a:buFontTx/>
              <a:buChar char="-"/>
            </a:pPr>
            <a:endParaRPr lang="en-US" dirty="0"/>
          </a:p>
          <a:p>
            <a:pPr marL="171450" indent="-171450">
              <a:buFontTx/>
              <a:buChar char="-"/>
            </a:pPr>
            <a:r>
              <a:rPr lang="en-US" dirty="0"/>
              <a:t>Awesome! Welcome aboard! My first conference ever was this past April at </a:t>
            </a:r>
            <a:r>
              <a:rPr lang="en-US" dirty="0" err="1"/>
              <a:t>BSidesSLC</a:t>
            </a:r>
            <a:r>
              <a:rPr lang="en-US" dirty="0"/>
              <a:t>, and it was a total blast.</a:t>
            </a:r>
          </a:p>
          <a:p>
            <a:pPr marL="171450" indent="-171450">
              <a:buFontTx/>
              <a:buChar char="-"/>
            </a:pPr>
            <a:endParaRPr lang="en-US" dirty="0"/>
          </a:p>
          <a:p>
            <a:pPr marL="171450" indent="-171450">
              <a:buFontTx/>
              <a:buChar char="-"/>
            </a:pPr>
            <a:r>
              <a:rPr lang="en-US" dirty="0"/>
              <a:t>These events are all about networking, learning and contributing to the community and industry. I'm pumped to be here with you today, if you'd like, feel free to add me on LinkedIn!</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E7982-2BD7-BD92-42B3-B2B4D3C63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E99E9-2E84-C687-0281-71DA61D913DB}"/>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7E062962-FF10-2898-F106-6899B033B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893F9-C0B3-9C04-77D0-9F4D69994674}"/>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434355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EF2DE-CB58-6FCD-3E96-96DDADCA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5280A-9A27-C759-6F7B-6C6E0B33D56E}"/>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9705729F-0B50-8CDD-8504-50B510CA2E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B0AE55-F0E0-B321-8D74-7E632E6DE12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7567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***My road to presenting about Cybersecurity today?*** 	=</a:t>
            </a:r>
          </a:p>
          <a:p>
            <a:r>
              <a:rPr lang="en-US" dirty="0"/>
              <a:t>	Well, Let's just say it's been a wild ride. I've scrubbed toilets, driven trains, and if you're wondering, yes, I was at the engineering console of the </a:t>
            </a:r>
            <a:r>
              <a:rPr lang="en-US" dirty="0" err="1"/>
              <a:t>FrontRunner</a:t>
            </a:r>
            <a:r>
              <a:rPr lang="en-US" dirty="0"/>
              <a:t>. Hopefully I didn't leave you behind on the last run of the night.</a:t>
            </a:r>
          </a:p>
          <a:p>
            <a:endParaRPr lang="en-US" dirty="0"/>
          </a:p>
          <a:p>
            <a:r>
              <a:rPr lang="en-US" dirty="0"/>
              <a:t>I've repaired phones, managed teams, worked help desks, and currently work for an inventory management software company providing cloud support.</a:t>
            </a:r>
          </a:p>
          <a:p>
            <a:endParaRPr lang="en-US" dirty="0"/>
          </a:p>
          <a:p>
            <a:r>
              <a:rPr lang="en-US" dirty="0"/>
              <a:t>Every single position has taught me something new whether it be grit, problem-solving, or how to pivot when things get messy. Believe, me, it will get messy. Over Labor Day weekend, I was on call having just Discovered, Contained, and Eradicated the Zeppelin Ransomware created by Vice Society the Friday before a long weekend.</a:t>
            </a:r>
          </a:p>
          <a:p>
            <a:endParaRPr lang="en-US" dirty="0"/>
          </a:p>
          <a:p>
            <a:r>
              <a:rPr lang="en-US" dirty="0"/>
              <a:t>Fortunately, we caught the piece of malware before it propagated, which allowed an ideal weekend.</a:t>
            </a:r>
          </a:p>
          <a:p>
            <a:endParaRPr lang="en-US" dirty="0"/>
          </a:p>
          <a:p>
            <a:r>
              <a:rPr lang="en-US" dirty="0"/>
              <a:t>All of these elements come together to support my core principles and keep me going every day.</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If you asked me what a normal day looked like, I couldn't give you a real answer. I've had the opportunity to work with some heavy hitters such as Hershey's Chocolate, Pepsi, McDonald's, the U.S. Department of Homeland Security, the U.S. Army, the U.S. Air Force, and even NASA.</a:t>
            </a:r>
          </a:p>
          <a:p>
            <a:endParaRPr lang="en-US" dirty="0"/>
          </a:p>
          <a:p>
            <a:r>
              <a:rPr lang="en-US" dirty="0"/>
              <a:t>I'm the Ambassador for the Northern Utah area for Simply Cyber, shutout to #TeamSC!</a:t>
            </a:r>
          </a:p>
          <a:p>
            <a:endParaRPr lang="en-US" dirty="0"/>
          </a:p>
          <a:p>
            <a:r>
              <a:rPr lang="en-US" dirty="0"/>
              <a:t>If you haven't checked it out, Simply Cyber is a SANS-awarded podcast that runs every weekday.</a:t>
            </a:r>
          </a:p>
          <a:p>
            <a:endParaRPr lang="en-US" dirty="0"/>
          </a:p>
          <a:p>
            <a:pPr marL="171450" indent="-171450">
              <a:buFontTx/>
              <a:buChar char="-"/>
            </a:pPr>
            <a:r>
              <a:rPr lang="en-US" dirty="0"/>
              <a:t>It's been a goldmine for helping me to stay sharp in the industry, earn free CPEs, and make some incredible friends along the way. If you aren't already there, join us in Discord. If you are, top by the #locals-info room and get your role to join our areas room.</a:t>
            </a:r>
          </a:p>
          <a:p>
            <a:pPr marL="171450" indent="-171450">
              <a:buFontTx/>
              <a:buChar char="-"/>
            </a:pPr>
            <a:endParaRPr lang="en-US" dirty="0"/>
          </a:p>
          <a:p>
            <a:pPr marL="171450" indent="-171450">
              <a:buFontTx/>
              <a:buChar char="-"/>
            </a:pPr>
            <a:r>
              <a:rPr lang="en-US" dirty="0"/>
              <a:t> -You can check it out by visiting simplycyber.io/discord</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Why share all this?</a:t>
            </a:r>
          </a:p>
          <a:p>
            <a:endParaRPr lang="en-US" dirty="0"/>
          </a:p>
          <a:p>
            <a:r>
              <a:rPr lang="en-US" dirty="0"/>
              <a:t>Because throughout all the different industries I've worked in, I've learned that tech debt has far reaching arms.</a:t>
            </a:r>
          </a:p>
          <a:p>
            <a:r>
              <a:rPr lang="en-US" dirty="0"/>
              <a:t>	I've witnessed first hand that Cybersecurity isn't just scripts, logs, and punching through firewalls.	</a:t>
            </a:r>
          </a:p>
          <a:p>
            <a:r>
              <a:rPr lang="en-US" dirty="0"/>
              <a:t>		It's about the people behind each project, each team, each interaction, and the experiences that shape us.</a:t>
            </a:r>
          </a:p>
          <a:p>
            <a:endParaRPr lang="en-US" dirty="0"/>
          </a:p>
          <a:p>
            <a:r>
              <a:rPr lang="en-US" dirty="0"/>
              <a:t>Today, I'm here to talk about turning challenges into strengths, and I can't wait to dive in with you, so let's get started.	</a:t>
            </a:r>
          </a:p>
          <a:p>
            <a:r>
              <a:rPr lang="en-US" dirty="0"/>
              <a:t>	I’ve reviewed a lot of content for this, and while I’ll do my best to cover the highlights, there are some parts I just won’t have time to dig into fully. If something catches your interest and you’d like to explore it in more detail, I’ll make the full presentation available on my GitHub.</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**Cybersecurity's Critical Role** is that it protects business operations by safeguarding data, ensuring continuity, and maintaining customer trust.</a:t>
            </a:r>
          </a:p>
          <a:p>
            <a:endParaRPr lang="en-US" dirty="0"/>
          </a:p>
          <a:p>
            <a:r>
              <a:rPr lang="en-US" dirty="0"/>
              <a:t>A 2021 IBM report estimated the average cost of a data breach at $4.25 million, highlighting the financial impact for businesses. [</a:t>
            </a:r>
            <a:r>
              <a:rPr lang="en-US" dirty="0" err="1"/>
              <a:t>ftc</a:t>
            </a:r>
            <a:r>
              <a:rPr lang="en-US" dirty="0"/>
              <a:t>](https://www.ftc.gov/business-guidance/blog/2019/07/575-million-equifax-settlement-illustrates-security-basics-your-business)</a:t>
            </a:r>
          </a:p>
          <a:p>
            <a:r>
              <a:rPr lang="en-US" dirty="0"/>
              <a:t>	Outdated systems, unpatched software, and misconfigurations create vulnerabilities that adversaries exploit, increasing the risk of breaches such as the 2017 Equifax incident. [</a:t>
            </a:r>
            <a:r>
              <a:rPr lang="en-US" dirty="0" err="1"/>
              <a:t>barradvisory</a:t>
            </a:r>
            <a:r>
              <a:rPr lang="en-US" dirty="0"/>
              <a:t>](https://www.barradvisory.com/wp-content/uploads/2022/05/The-Impact-of-Technical-Debt-on-Cybersecurity.pdf)</a:t>
            </a:r>
          </a:p>
          <a:p>
            <a:endParaRPr lang="en-US" dirty="0"/>
          </a:p>
          <a:p>
            <a:r>
              <a:rPr lang="en-US" dirty="0"/>
              <a:t>Technical debt amounts to 20-40% of an organization's technology estate value, positioning it as a business risk multiplier. [</a:t>
            </a:r>
            <a:r>
              <a:rPr lang="en-US" dirty="0" err="1"/>
              <a:t>barradvisory</a:t>
            </a:r>
            <a:r>
              <a:rPr lang="en-US" dirty="0"/>
              <a:t>](https://www.barradvisory.com/wp-content/uploads/2022/05/The-Impact-of-Technical-Debt-on-Cybersecurity.pdf)</a:t>
            </a:r>
          </a:p>
          <a:p>
            <a:endParaRPr lang="en-US" dirty="0"/>
          </a:p>
          <a:p>
            <a:r>
              <a:rPr lang="en-US" dirty="0"/>
              <a:t>**Bridging Perspectives**: Effective communication translates technical risks into business terms (e.g., financial losses, reputational damage), securing executive buy-in and resources.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(Ask Audience rhetorically) "What would a week-long system outage cost your business?“</a:t>
            </a:r>
          </a:p>
          <a:p>
            <a:pPr marL="171450" indent="-171450">
              <a:buFontTx/>
              <a:buChar char="-"/>
            </a:pPr>
            <a:endParaRPr lang="en-US" dirty="0"/>
          </a:p>
          <a:p>
            <a:pPr marL="171450" indent="-171450">
              <a:buFontTx/>
              <a:buChar char="-"/>
            </a:pPr>
            <a:r>
              <a:rPr lang="en-US" dirty="0"/>
              <a:t>"Do you know how much a day-long outage would cost your organization?“</a:t>
            </a:r>
          </a:p>
          <a:p>
            <a:pPr marL="171450" indent="-171450">
              <a:buFontTx/>
              <a:buChar char="-"/>
            </a:pPr>
            <a:endParaRPr lang="en-US" dirty="0"/>
          </a:p>
          <a:p>
            <a:pPr marL="171450" indent="-171450">
              <a:buFontTx/>
              <a:buChar char="-"/>
            </a:pPr>
            <a:r>
              <a:rPr lang="en-US" dirty="0"/>
              <a:t>Pause</a:t>
            </a:r>
          </a:p>
          <a:p>
            <a:pPr marL="171450" indent="-171450">
              <a:buFontTx/>
              <a:buChar char="-"/>
            </a:pPr>
            <a:endParaRPr lang="en-US" dirty="0"/>
          </a:p>
          <a:p>
            <a:pPr marL="171450" indent="-171450">
              <a:buFontTx/>
              <a:buChar char="-"/>
            </a:pPr>
            <a:r>
              <a:rPr lang="en-US" dirty="0"/>
              <a:t>"A week?“</a:t>
            </a:r>
          </a:p>
          <a:p>
            <a:pPr marL="171450" indent="-171450">
              <a:buFontTx/>
              <a:buChar char="-"/>
            </a:pPr>
            <a:endParaRPr lang="en-US" dirty="0"/>
          </a:p>
          <a:p>
            <a:pPr marL="171450" indent="-171450">
              <a:buFontTx/>
              <a:buChar char="-"/>
            </a:pPr>
            <a:r>
              <a:rPr lang="en-US" dirty="0"/>
              <a:t>Pause</a:t>
            </a:r>
          </a:p>
          <a:p>
            <a:pPr marL="171450" indent="-171450">
              <a:buFontTx/>
              <a:buChar char="-"/>
            </a:pPr>
            <a:endParaRPr lang="en-US" dirty="0"/>
          </a:p>
          <a:p>
            <a:pPr marL="171450" indent="-171450">
              <a:buFontTx/>
              <a:buChar char="-"/>
            </a:pPr>
            <a:r>
              <a:rPr lang="en-US" dirty="0"/>
              <a:t>"A month?“</a:t>
            </a:r>
          </a:p>
          <a:p>
            <a:pPr marL="171450" indent="-171450">
              <a:buFontTx/>
              <a:buChar char="-"/>
            </a:pPr>
            <a:endParaRPr lang="en-US" dirty="0"/>
          </a:p>
          <a:p>
            <a:pPr marL="171450" indent="-171450">
              <a:buFontTx/>
              <a:buChar char="-"/>
            </a:pPr>
            <a:r>
              <a:rPr lang="en-US" dirty="0"/>
              <a:t>"Imagine, if you will with me for a moment, technical debt like rust on a bridge. At first it seems cosmetic, but when left unchecked it weakens the entire structure. 'Good enough' might hold for now, but it inevitably multiplies risk until the bridge, or your infrastructure, fails.“</a:t>
            </a:r>
          </a:p>
          <a:p>
            <a:pPr marL="628650" lvl="1" indent="-171450">
              <a:buFontTx/>
              <a:buChar char="-"/>
            </a:pPr>
            <a:r>
              <a:rPr lang="en-US" dirty="0"/>
              <a:t>This is just a preview, now let's dive deeper into understanding Risk, so we can learn how to translate  technical risk ratings into business impact metrics. The key you'll see is moving from “what can break” and "how bad is it broken" to “what it means when it breaks.”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The Lockheed Martin Cyber Kill Chain is a framework that outlines the stages of a cyber-attack, from initial reconnaissance to achieving the attacker’s objective.</a:t>
            </a:r>
          </a:p>
          <a:p>
            <a:r>
              <a:rPr lang="en-US" dirty="0"/>
              <a:t>	It helps organizations understand and detect threats at each phase, enabling better defense and response strategies.	</a:t>
            </a:r>
          </a:p>
          <a:p>
            <a:r>
              <a:rPr lang="en-US" dirty="0"/>
              <a:t>		By breaking down the attack life-cycle, it highlights opportunities to stop intrusions before they succeed.</a:t>
            </a:r>
          </a:p>
          <a:p>
            <a:r>
              <a:rPr lang="en-US" dirty="0"/>
              <a:t>The standard seven stages are:</a:t>
            </a:r>
          </a:p>
          <a:p>
            <a:pPr marL="228600" indent="-228600">
              <a:buAutoNum type="arabicPeriod"/>
            </a:pPr>
            <a:r>
              <a:rPr lang="en-US" dirty="0"/>
              <a:t>**Reconnaissance** - Attackers gather information about the target, such as vulnerabilities, technologies used, and organizational structure, using public sources, social engineering, or network scanning. </a:t>
            </a:r>
          </a:p>
          <a:p>
            <a:pPr marL="228600" indent="-228600">
              <a:buAutoNum type="arabicPeriod"/>
            </a:pPr>
            <a:r>
              <a:rPr lang="en-US" dirty="0"/>
              <a:t>2. **Weaponization** - Cyber adversaries create or tailor malware, viruses, or exploit code specifically for the discovered vulnerabilities, bundling payloads and exploits into a deliverable format (often via automated tools).  </a:t>
            </a:r>
          </a:p>
          <a:p>
            <a:pPr marL="228600" indent="-228600">
              <a:buAutoNum type="arabicPeriod"/>
            </a:pPr>
            <a:r>
              <a:rPr lang="en-US" dirty="0"/>
              <a:t>3. **Delivery** - The payload is transmitted to the target, most commonly through email attachments, malicious links, compromised websites, or USB devices.</a:t>
            </a:r>
          </a:p>
          <a:p>
            <a:pPr marL="228600" indent="-228600">
              <a:buAutoNum type="arabicPeriod"/>
            </a:pPr>
            <a:r>
              <a:rPr lang="en-US" dirty="0"/>
              <a:t>4. **Exploitation** - The delivered malicious code is executed on the victim's system, taking advantage of vulnerabilities to gain initial access.   </a:t>
            </a:r>
          </a:p>
          <a:p>
            <a:pPr marL="228600" indent="-228600">
              <a:buAutoNum type="arabicPeriod"/>
            </a:pPr>
            <a:r>
              <a:rPr lang="en-US" dirty="0"/>
              <a:t>5. **Installation** - Attackers install malware or backdoors, establishing a persistent presence on the target system for future access.</a:t>
            </a:r>
          </a:p>
          <a:p>
            <a:pPr marL="228600" indent="-228600">
              <a:buAutoNum type="arabicPeriod"/>
            </a:pPr>
            <a:r>
              <a:rPr lang="en-US" dirty="0"/>
              <a:t>6. **Command and Control (C2)** - The attacker establishes communication channels to remotely control the infected system, exfiltrate data, or issue further instructions to the malware.    </a:t>
            </a:r>
          </a:p>
          <a:p>
            <a:pPr marL="228600" indent="-228600">
              <a:buAutoNum type="arabicPeriod"/>
            </a:pPr>
            <a:r>
              <a:rPr lang="en-US" dirty="0"/>
              <a:t>7. **Actions on Objectives** - The final step involves carrying out the attacker's goals, such as data theft, destruction, ransomware deployment, or espionage.</a:t>
            </a:r>
          </a:p>
          <a:p>
            <a:pPr marL="228600" indent="-228600">
              <a:buAutoNum type="arabicPeriod"/>
            </a:pPr>
            <a:endParaRPr lang="en-US" dirty="0"/>
          </a:p>
          <a:p>
            <a:pPr marL="0" indent="0">
              <a:buNone/>
            </a:pPr>
            <a:r>
              <a:rPr lang="en-US" dirty="0"/>
              <a:t>**Key Context**:-</a:t>
            </a:r>
          </a:p>
          <a:p>
            <a:pPr marL="0" indent="0">
              <a:buNone/>
            </a:pPr>
            <a:r>
              <a:rPr lang="en-US" dirty="0"/>
              <a:t>The Cyber Kill Chain was adapted from the military concept of the kill chain, emphasizing that if defenders disrupt any stage, the attack can be contained or stopped.</a:t>
            </a:r>
          </a:p>
          <a:p>
            <a:pPr marL="0" indent="0">
              <a:buNone/>
            </a:pPr>
            <a:endParaRPr lang="en-US" dirty="0"/>
          </a:p>
          <a:p>
            <a:pPr marL="0" indent="0">
              <a:buNone/>
            </a:pPr>
            <a:r>
              <a:rPr lang="en-US" dirty="0"/>
              <a:t>The Cyber Kill Chain is particularly effective for modeling Advanced Persistent Threats (APTs) and enables organizations to strengthen defenses at each stage, from perimeter monitoring to internal detection and incident response. [</a:t>
            </a:r>
            <a:r>
              <a:rPr lang="en-US" dirty="0" err="1"/>
              <a:t>lockheedmartin</a:t>
            </a:r>
            <a:r>
              <a:rPr lang="en-US" dirty="0"/>
              <a:t>](https://www.lockheedmartin.com/en-us/capabilities/cyber/cyber-kill-chain.html)</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During the **2017 Equifax Breach** an unpatched Apache Struts vulnerability ultimately led to a data breach affecting 147 million people, costing at least $1.4 billion in damages.</a:t>
            </a:r>
          </a:p>
          <a:p>
            <a:pPr marL="171450" indent="-171450">
              <a:buFontTx/>
              <a:buChar char="-"/>
            </a:pPr>
            <a:endParaRPr lang="en-US" dirty="0"/>
          </a:p>
          <a:p>
            <a:pPr marL="171450" indent="-171450">
              <a:buFontTx/>
              <a:buChar char="-"/>
            </a:pPr>
            <a:r>
              <a:rPr lang="en-US" dirty="0"/>
              <a:t> [ftc+1](https://www.ftc.gov/news-events/news/press-releases/2019/07/equifax-pay-575-million-part-settlement-ftc-cfpb-states-related-2017-data-breach)**Timeline**: Disclosed March 7, 2017; DHS notified Equifax March 8; internal patching failed; exploited May 13-July 29, 2017. [</a:t>
            </a:r>
            <a:r>
              <a:rPr lang="en-US" dirty="0" err="1"/>
              <a:t>archive.epic</a:t>
            </a:r>
            <a:r>
              <a:rPr lang="en-US" dirty="0"/>
              <a:t>](https://archive.epic.org/privacy/data-breach/equifax/)</a:t>
            </a:r>
          </a:p>
          <a:p>
            <a:pPr marL="171450" indent="-171450">
              <a:buFontTx/>
              <a:buChar char="-"/>
            </a:pPr>
            <a:endParaRPr lang="en-US" dirty="0"/>
          </a:p>
          <a:p>
            <a:pPr marL="171450" indent="-171450">
              <a:buFontTx/>
              <a:buChar char="-"/>
            </a:pPr>
            <a:r>
              <a:rPr lang="en-US" dirty="0"/>
              <a:t>This use case has some key technical debt factors, such as incomplete IT asset inventory, failed patch management, expired security certificates due to disabled monitoring for 19 months, and legacy system complexity dating back to the 1970s. [sevenpillarsinstitute+1](https://sevenpillarsinstitute.org/case-study-equifax-data-breach/)</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htuwildlife/356185544"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hyperlink" Target="https://discord.gg/hacksmarter" TargetMode="External"/><Relationship Id="rId3" Type="http://schemas.openxmlformats.org/officeDocument/2006/relationships/hyperlink" Target="https://www.simplycyber.io/discord" TargetMode="External"/><Relationship Id="rId7" Type="http://schemas.openxmlformats.org/officeDocument/2006/relationships/hyperlink" Target="https://discord.gg/bootdotdev" TargetMode="External"/><Relationship Id="rId12" Type="http://schemas.openxmlformats.org/officeDocument/2006/relationships/hyperlink" Target="https://discord.gg/certstation"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discord.gg/U6UJsZhnxv" TargetMode="External"/><Relationship Id="rId11" Type="http://schemas.openxmlformats.org/officeDocument/2006/relationships/hyperlink" Target="https://discord.gg/cyberinfo" TargetMode="External"/><Relationship Id="rId5" Type="http://schemas.openxmlformats.org/officeDocument/2006/relationships/hyperlink" Target="https://discord.gg/saintcon" TargetMode="External"/><Relationship Id="rId10" Type="http://schemas.openxmlformats.org/officeDocument/2006/relationships/hyperlink" Target="https://discord.gg/hacktoria-1129478426160533615" TargetMode="External"/><Relationship Id="rId4" Type="http://schemas.openxmlformats.org/officeDocument/2006/relationships/hyperlink" Target="https://discord.gg/RJHqkThRKR" TargetMode="External"/><Relationship Id="rId9" Type="http://schemas.openxmlformats.org/officeDocument/2006/relationships/hyperlink" Target="https://discord.gg/bhi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iscord.gg/jNHU88WHYN" TargetMode="External"/><Relationship Id="rId13" Type="http://schemas.openxmlformats.org/officeDocument/2006/relationships/hyperlink" Target="https://discord.gg/PuEMwyGzWd" TargetMode="External"/><Relationship Id="rId3" Type="http://schemas.openxmlformats.org/officeDocument/2006/relationships/hyperlink" Target="https://discord.gg/lockpicking" TargetMode="External"/><Relationship Id="rId7" Type="http://schemas.openxmlformats.org/officeDocument/2006/relationships/hyperlink" Target="https://discord.gg/digital-forensics-427876741990711298" TargetMode="External"/><Relationship Id="rId12" Type="http://schemas.openxmlformats.org/officeDocument/2006/relationships/hyperlink" Target="https://discord.gg/hackthebox"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discord.gg/uP8t6RH2ZX" TargetMode="External"/><Relationship Id="rId11" Type="http://schemas.openxmlformats.org/officeDocument/2006/relationships/hyperlink" Target="https://discord.gg/8H9EUhVddC" TargetMode="External"/><Relationship Id="rId5" Type="http://schemas.openxmlformats.org/officeDocument/2006/relationships/hyperlink" Target="https://discord.gg/reconinfosec" TargetMode="External"/><Relationship Id="rId15" Type="http://schemas.openxmlformats.org/officeDocument/2006/relationships/hyperlink" Target="https://discord.gg/KB62Bs2aYz" TargetMode="External"/><Relationship Id="rId10" Type="http://schemas.openxmlformats.org/officeDocument/2006/relationships/hyperlink" Target="https://discord.gg/QQfMN5Z9Zu" TargetMode="External"/><Relationship Id="rId4" Type="http://schemas.openxmlformats.org/officeDocument/2006/relationships/hyperlink" Target="https://discord.gg/yyDGweSvdJ" TargetMode="External"/><Relationship Id="rId9" Type="http://schemas.openxmlformats.org/officeDocument/2006/relationships/hyperlink" Target="https://discord.gg/myDs45F3nm" TargetMode="External"/><Relationship Id="rId14" Type="http://schemas.openxmlformats.org/officeDocument/2006/relationships/hyperlink" Target="https://discord.gg/sgEHEyjPwu"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31C3A"/>
        </a:solidFill>
        <a:effectLst/>
      </p:bgPr>
    </p:bg>
    <p:spTree>
      <p:nvGrpSpPr>
        <p:cNvPr id="1" name=""/>
        <p:cNvGrpSpPr/>
        <p:nvPr/>
      </p:nvGrpSpPr>
      <p:grpSpPr>
        <a:xfrm>
          <a:off x="0" y="0"/>
          <a:ext cx="0" cy="0"/>
          <a:chOff x="0" y="0"/>
          <a:chExt cx="0" cy="0"/>
        </a:xfrm>
      </p:grpSpPr>
      <p:pic>
        <p:nvPicPr>
          <p:cNvPr id="2" name="Image 0" descr="/home/oai/share/14908afa-de47-414c-b71b-ce5c88b0c667.png"/>
          <p:cNvPicPr>
            <a:picLocks noChangeAspect="1"/>
          </p:cNvPicPr>
          <p:nvPr/>
        </p:nvPicPr>
        <p:blipFill>
          <a:blip r:embed="rId3"/>
          <a:srcRect l="22741" r="22741"/>
          <a:stretch/>
        </p:blipFill>
        <p:spPr>
          <a:xfrm>
            <a:off x="4937760" y="0"/>
            <a:ext cx="4206240" cy="5143500"/>
          </a:xfrm>
          <a:prstGeom prst="rect">
            <a:avLst/>
          </a:prstGeom>
        </p:spPr>
      </p:pic>
      <p:sp>
        <p:nvSpPr>
          <p:cNvPr id="3" name="Text 0"/>
          <p:cNvSpPr/>
          <p:nvPr/>
        </p:nvSpPr>
        <p:spPr>
          <a:xfrm>
            <a:off x="457200" y="925830"/>
            <a:ext cx="4480560" cy="1645920"/>
          </a:xfrm>
          <a:prstGeom prst="rect">
            <a:avLst/>
          </a:prstGeom>
          <a:noFill/>
          <a:ln/>
        </p:spPr>
        <p:txBody>
          <a:bodyPr wrap="square" rtlCol="0" anchor="ctr"/>
          <a:lstStyle/>
          <a:p>
            <a:pPr marL="0" indent="0" algn="l">
              <a:buNone/>
            </a:pPr>
            <a:r>
              <a:rPr lang="en-US" sz="4000" b="1" dirty="0">
                <a:solidFill>
                  <a:srgbClr val="FCA311"/>
                </a:solidFill>
              </a:rPr>
              <a:t>Debt &amp; Disaster</a:t>
            </a:r>
            <a:endParaRPr lang="en-US" sz="4000" dirty="0"/>
          </a:p>
          <a:p>
            <a:pPr marL="0" indent="0" algn="l">
              <a:buNone/>
            </a:pPr>
            <a:r>
              <a:rPr lang="en-US" sz="2000" dirty="0">
                <a:solidFill>
                  <a:srgbClr val="E5E5E5"/>
                </a:solidFill>
              </a:rPr>
              <a:t>How “Good Enough” Breeds Breaches</a:t>
            </a:r>
            <a:endParaRPr lang="en-US" sz="2000" dirty="0"/>
          </a:p>
        </p:txBody>
      </p:sp>
      <p:sp>
        <p:nvSpPr>
          <p:cNvPr id="4" name="Text 1"/>
          <p:cNvSpPr/>
          <p:nvPr/>
        </p:nvSpPr>
        <p:spPr>
          <a:xfrm>
            <a:off x="457200" y="3120390"/>
            <a:ext cx="4480560" cy="1097280"/>
          </a:xfrm>
          <a:prstGeom prst="rect">
            <a:avLst/>
          </a:prstGeom>
          <a:noFill/>
          <a:ln/>
        </p:spPr>
        <p:txBody>
          <a:bodyPr wrap="square" rtlCol="0" anchor="ctr"/>
          <a:lstStyle/>
          <a:p>
            <a:r>
              <a:rPr lang="en-US" sz="1200" dirty="0">
                <a:solidFill>
                  <a:srgbClr val="A4B2C6"/>
                </a:solidFill>
              </a:rPr>
              <a:t>Danny Page</a:t>
            </a:r>
          </a:p>
          <a:p>
            <a:r>
              <a:rPr lang="en-US" sz="1200" dirty="0">
                <a:solidFill>
                  <a:srgbClr val="A4B2C6"/>
                </a:solidFill>
              </a:rPr>
              <a:t>Cloud Support Specialist</a:t>
            </a:r>
            <a:endParaRPr lang="en-US" sz="1200" dirty="0"/>
          </a:p>
          <a:p>
            <a:pPr marL="0" indent="0">
              <a:buNone/>
            </a:pPr>
            <a:r>
              <a:rPr lang="en-US" sz="1200" dirty="0">
                <a:solidFill>
                  <a:srgbClr val="A4B2C6"/>
                </a:solidFill>
              </a:rPr>
              <a:t>Simply Cyber Northern‑Utah Community Ambassador</a:t>
            </a:r>
            <a:endParaRPr lang="en-US" sz="1200" dirty="0"/>
          </a:p>
          <a:p>
            <a:pPr marL="0" indent="0">
              <a:buNone/>
            </a:pPr>
            <a:r>
              <a:rPr lang="en-US" sz="1200" dirty="0">
                <a:solidFill>
                  <a:srgbClr val="A4B2C6"/>
                </a:solidFill>
              </a:rPr>
              <a:t>SSCP, Project+, Security+, Network+, A+, Linux Essentials, ITIL</a:t>
            </a:r>
          </a:p>
          <a:p>
            <a:r>
              <a:rPr lang="en-US" sz="1200" b="1" dirty="0" err="1">
                <a:solidFill>
                  <a:srgbClr val="FFC000"/>
                </a:solidFill>
              </a:rPr>
              <a:t>BSidesCache</a:t>
            </a:r>
            <a:r>
              <a:rPr lang="en-US" sz="1200" b="1" dirty="0">
                <a:solidFill>
                  <a:srgbClr val="FFC000"/>
                </a:solidFill>
              </a:rPr>
              <a:t> 2025</a:t>
            </a:r>
          </a:p>
          <a:p>
            <a:r>
              <a:rPr lang="en-US" sz="1200" dirty="0">
                <a:solidFill>
                  <a:srgbClr val="FFC000"/>
                </a:solidFill>
              </a:rPr>
              <a:t>https://github.com/cesiumskater/BSidesCache2025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4">
    <p:bg>
      <p:bgPr>
        <a:solidFill>
          <a:srgbClr val="031C3A"/>
        </a:solidFill>
        <a:effectLst/>
      </p:bgPr>
    </p:bg>
    <p:spTree>
      <p:nvGrpSpPr>
        <p:cNvPr id="1" name=""/>
        <p:cNvGrpSpPr/>
        <p:nvPr/>
      </p:nvGrpSpPr>
      <p:grpSpPr>
        <a:xfrm>
          <a:off x="0" y="0"/>
          <a:ext cx="0" cy="0"/>
          <a:chOff x="0" y="0"/>
          <a:chExt cx="0" cy="0"/>
        </a:xfrm>
      </p:grpSpPr>
      <p:sp>
        <p:nvSpPr>
          <p:cNvPr id="5" name="Shape 13">
            <a:extLst>
              <a:ext uri="{FF2B5EF4-FFF2-40B4-BE49-F238E27FC236}">
                <a16:creationId xmlns:a16="http://schemas.microsoft.com/office/drawing/2014/main" id="{05ABDA0B-C87F-05E0-A0A6-6A7CEB8F99D8}"/>
              </a:ext>
            </a:extLst>
          </p:cNvPr>
          <p:cNvSpPr/>
          <p:nvPr/>
        </p:nvSpPr>
        <p:spPr>
          <a:xfrm>
            <a:off x="457199" y="1280160"/>
            <a:ext cx="5303520" cy="2973058"/>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SolarWinds Attack (2020)</a:t>
            </a:r>
            <a:endParaRPr lang="en-US" sz="2600" dirty="0"/>
          </a:p>
        </p:txBody>
      </p:sp>
      <p:sp>
        <p:nvSpPr>
          <p:cNvPr id="3" name="Text 1"/>
          <p:cNvSpPr/>
          <p:nvPr/>
        </p:nvSpPr>
        <p:spPr>
          <a:xfrm>
            <a:off x="560384" y="1376703"/>
            <a:ext cx="5303520" cy="2743200"/>
          </a:xfrm>
          <a:prstGeom prst="rect">
            <a:avLst/>
          </a:prstGeom>
          <a:noFill/>
          <a:ln/>
        </p:spPr>
        <p:txBody>
          <a:bodyPr wrap="square" rtlCol="0" anchor="ct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18,000+ organizations affected</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Compromised update: Sept 2019</a:t>
            </a:r>
          </a:p>
          <a:p>
            <a:pPr marL="285750" indent="-285750">
              <a:buFont typeface="Arial" panose="020B0604020202020204" pitchFamily="34" charset="0"/>
              <a:buChar char="•"/>
            </a:pPr>
            <a:r>
              <a:rPr lang="en-US" sz="1600" dirty="0">
                <a:solidFill>
                  <a:schemeClr val="bg1"/>
                </a:solidFill>
              </a:rPr>
              <a:t>Undetected for 15 months</a:t>
            </a:r>
          </a:p>
          <a:p>
            <a:pPr marL="285750" indent="-285750">
              <a:buFont typeface="Arial" panose="020B0604020202020204" pitchFamily="34" charset="0"/>
              <a:buChar char="•"/>
            </a:pPr>
            <a:r>
              <a:rPr lang="en-US" sz="1600" dirty="0">
                <a:solidFill>
                  <a:schemeClr val="bg1"/>
                </a:solidFill>
              </a:rPr>
              <a:t>Discovered: Dec 2020</a:t>
            </a:r>
          </a:p>
          <a:p>
            <a:endParaRPr lang="en-US" sz="1600" dirty="0">
              <a:solidFill>
                <a:schemeClr val="bg1"/>
              </a:solidFill>
            </a:endParaRPr>
          </a:p>
          <a:p>
            <a:r>
              <a:rPr lang="en-US" sz="1600" dirty="0">
                <a:solidFill>
                  <a:schemeClr val="bg1"/>
                </a:solidFill>
              </a:rPr>
              <a:t>Key Risk:</a:t>
            </a:r>
          </a:p>
          <a:p>
            <a:pPr marL="285750" indent="-285750">
              <a:buFont typeface="Arial" panose="020B0604020202020204" pitchFamily="34" charset="0"/>
              <a:buChar char="•"/>
            </a:pPr>
            <a:r>
              <a:rPr lang="en-US" sz="1600" dirty="0">
                <a:solidFill>
                  <a:schemeClr val="bg1"/>
                </a:solidFill>
              </a:rPr>
              <a:t>Inherited technical debt from third-party software supply chain</a:t>
            </a:r>
          </a:p>
        </p:txBody>
      </p:sp>
      <p:pic>
        <p:nvPicPr>
          <p:cNvPr id="4" name="Image 0" descr="/home/oai/share/e47773d5-3117-43e9-b136-429650c1b725.png"/>
          <p:cNvPicPr>
            <a:picLocks noChangeAspect="1"/>
          </p:cNvPicPr>
          <p:nvPr/>
        </p:nvPicPr>
        <p:blipFill>
          <a:blip r:embed="rId3"/>
          <a:srcRect l="16667" r="16667"/>
          <a:stretch/>
        </p:blipFill>
        <p:spPr>
          <a:xfrm>
            <a:off x="5943600" y="1280160"/>
            <a:ext cx="2743200" cy="2743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548640"/>
          </a:xfrm>
          <a:prstGeom prst="rect">
            <a:avLst/>
          </a:prstGeom>
          <a:noFill/>
          <a:ln/>
        </p:spPr>
        <p:txBody>
          <a:bodyPr wrap="square" rtlCol="0" anchor="ctr"/>
          <a:lstStyle/>
          <a:p>
            <a:pPr marL="0" indent="0">
              <a:buNone/>
            </a:pPr>
            <a:r>
              <a:rPr lang="en-US" sz="2600" b="1" dirty="0">
                <a:solidFill>
                  <a:srgbClr val="FCA311"/>
                </a:solidFill>
              </a:rPr>
              <a:t>Kill Chain × Technical Debt</a:t>
            </a:r>
            <a:endParaRPr lang="en-US" sz="2600" dirty="0"/>
          </a:p>
        </p:txBody>
      </p:sp>
      <p:sp>
        <p:nvSpPr>
          <p:cNvPr id="3" name="Shape 1"/>
          <p:cNvSpPr/>
          <p:nvPr/>
        </p:nvSpPr>
        <p:spPr>
          <a:xfrm>
            <a:off x="4572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4" name="Text 2"/>
          <p:cNvSpPr/>
          <p:nvPr/>
        </p:nvSpPr>
        <p:spPr>
          <a:xfrm>
            <a:off x="548640" y="1371600"/>
            <a:ext cx="3657600" cy="365760"/>
          </a:xfrm>
          <a:prstGeom prst="rect">
            <a:avLst/>
          </a:prstGeom>
          <a:noFill/>
          <a:ln/>
        </p:spPr>
        <p:txBody>
          <a:bodyPr wrap="square" rtlCol="0" anchor="ctr"/>
          <a:lstStyle/>
          <a:p>
            <a:pPr marL="0" indent="0">
              <a:buNone/>
            </a:pPr>
            <a:r>
              <a:rPr lang="en-US" sz="1400" b="1" dirty="0">
                <a:solidFill>
                  <a:srgbClr val="FCA311"/>
                </a:solidFill>
              </a:rPr>
              <a:t>Recon — </a:t>
            </a:r>
            <a:r>
              <a:rPr lang="en-US" sz="1200" dirty="0">
                <a:solidFill>
                  <a:srgbClr val="E5E5E5"/>
                </a:solidFill>
              </a:rPr>
              <a:t>Outdated or exposed assets ease discovery</a:t>
            </a:r>
            <a:endParaRPr lang="en-US" sz="1400" dirty="0"/>
          </a:p>
        </p:txBody>
      </p:sp>
      <p:sp>
        <p:nvSpPr>
          <p:cNvPr id="5" name="Shape 3"/>
          <p:cNvSpPr/>
          <p:nvPr/>
        </p:nvSpPr>
        <p:spPr>
          <a:xfrm>
            <a:off x="45720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6" name="Text 4"/>
          <p:cNvSpPr/>
          <p:nvPr/>
        </p:nvSpPr>
        <p:spPr>
          <a:xfrm>
            <a:off x="4663440" y="1371600"/>
            <a:ext cx="3657600" cy="365760"/>
          </a:xfrm>
          <a:prstGeom prst="rect">
            <a:avLst/>
          </a:prstGeom>
          <a:noFill/>
          <a:ln/>
        </p:spPr>
        <p:txBody>
          <a:bodyPr wrap="square" rtlCol="0" anchor="ctr"/>
          <a:lstStyle/>
          <a:p>
            <a:pPr marL="0" indent="0">
              <a:buNone/>
            </a:pPr>
            <a:r>
              <a:rPr lang="en-US" sz="1400" b="1" dirty="0">
                <a:solidFill>
                  <a:srgbClr val="FCA311"/>
                </a:solidFill>
              </a:rPr>
              <a:t>Weaponize — </a:t>
            </a:r>
            <a:r>
              <a:rPr lang="en-US" sz="1200" dirty="0">
                <a:solidFill>
                  <a:srgbClr val="E5E5E5"/>
                </a:solidFill>
              </a:rPr>
              <a:t>Legacy software offers ready exploits</a:t>
            </a:r>
            <a:endParaRPr lang="en-US" sz="1400" dirty="0"/>
          </a:p>
        </p:txBody>
      </p:sp>
      <p:sp>
        <p:nvSpPr>
          <p:cNvPr id="7" name="Shape 5"/>
          <p:cNvSpPr/>
          <p:nvPr/>
        </p:nvSpPr>
        <p:spPr>
          <a:xfrm>
            <a:off x="4572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8" name="Text 6"/>
          <p:cNvSpPr/>
          <p:nvPr/>
        </p:nvSpPr>
        <p:spPr>
          <a:xfrm>
            <a:off x="548640" y="2103120"/>
            <a:ext cx="3657600" cy="365760"/>
          </a:xfrm>
          <a:prstGeom prst="rect">
            <a:avLst/>
          </a:prstGeom>
          <a:noFill/>
          <a:ln/>
        </p:spPr>
        <p:txBody>
          <a:bodyPr wrap="square" rtlCol="0" anchor="ctr"/>
          <a:lstStyle/>
          <a:p>
            <a:pPr marL="0" indent="0">
              <a:buNone/>
            </a:pPr>
            <a:r>
              <a:rPr lang="en-US" sz="1400" b="1" dirty="0">
                <a:solidFill>
                  <a:srgbClr val="FCA311"/>
                </a:solidFill>
              </a:rPr>
              <a:t>Deliver — </a:t>
            </a:r>
            <a:r>
              <a:rPr lang="en-US" sz="1200" dirty="0">
                <a:solidFill>
                  <a:srgbClr val="E5E5E5"/>
                </a:solidFill>
              </a:rPr>
              <a:t>Weak controls allow payload delivery</a:t>
            </a:r>
            <a:endParaRPr lang="en-US" sz="1400" dirty="0"/>
          </a:p>
        </p:txBody>
      </p:sp>
      <p:sp>
        <p:nvSpPr>
          <p:cNvPr id="9" name="Shape 7"/>
          <p:cNvSpPr/>
          <p:nvPr/>
        </p:nvSpPr>
        <p:spPr>
          <a:xfrm>
            <a:off x="45720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0" name="Text 8"/>
          <p:cNvSpPr/>
          <p:nvPr/>
        </p:nvSpPr>
        <p:spPr>
          <a:xfrm>
            <a:off x="4663440" y="2103120"/>
            <a:ext cx="3657600" cy="365760"/>
          </a:xfrm>
          <a:prstGeom prst="rect">
            <a:avLst/>
          </a:prstGeom>
          <a:noFill/>
          <a:ln/>
        </p:spPr>
        <p:txBody>
          <a:bodyPr wrap="square" rtlCol="0" anchor="ctr"/>
          <a:lstStyle/>
          <a:p>
            <a:pPr marL="0" indent="0">
              <a:buNone/>
            </a:pPr>
            <a:r>
              <a:rPr lang="en-US" sz="1400" b="1" dirty="0">
                <a:solidFill>
                  <a:srgbClr val="FCA311"/>
                </a:solidFill>
              </a:rPr>
              <a:t>Exploit — </a:t>
            </a:r>
            <a:r>
              <a:rPr lang="en-US" sz="1200" dirty="0">
                <a:solidFill>
                  <a:srgbClr val="E5E5E5"/>
                </a:solidFill>
              </a:rPr>
              <a:t>Unpatched systems are prime targets</a:t>
            </a:r>
            <a:endParaRPr lang="en-US" sz="1400" dirty="0"/>
          </a:p>
        </p:txBody>
      </p:sp>
      <p:sp>
        <p:nvSpPr>
          <p:cNvPr id="11" name="Shape 9"/>
          <p:cNvSpPr/>
          <p:nvPr/>
        </p:nvSpPr>
        <p:spPr>
          <a:xfrm>
            <a:off x="4572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2" name="Text 10"/>
          <p:cNvSpPr/>
          <p:nvPr/>
        </p:nvSpPr>
        <p:spPr>
          <a:xfrm>
            <a:off x="548640" y="2834640"/>
            <a:ext cx="3657600" cy="365760"/>
          </a:xfrm>
          <a:prstGeom prst="rect">
            <a:avLst/>
          </a:prstGeom>
          <a:noFill/>
          <a:ln/>
        </p:spPr>
        <p:txBody>
          <a:bodyPr wrap="square" rtlCol="0" anchor="ctr"/>
          <a:lstStyle/>
          <a:p>
            <a:pPr marL="0" indent="0">
              <a:buNone/>
            </a:pPr>
            <a:r>
              <a:rPr lang="en-US" sz="1400" b="1" dirty="0">
                <a:solidFill>
                  <a:srgbClr val="FCA311"/>
                </a:solidFill>
              </a:rPr>
              <a:t>Install — </a:t>
            </a:r>
            <a:r>
              <a:rPr lang="en-US" sz="1200" dirty="0">
                <a:solidFill>
                  <a:srgbClr val="E5E5E5"/>
                </a:solidFill>
              </a:rPr>
              <a:t>Poor controls allow persistence</a:t>
            </a:r>
            <a:endParaRPr lang="en-US" sz="1400" dirty="0"/>
          </a:p>
        </p:txBody>
      </p:sp>
      <p:sp>
        <p:nvSpPr>
          <p:cNvPr id="13" name="Shape 11"/>
          <p:cNvSpPr/>
          <p:nvPr/>
        </p:nvSpPr>
        <p:spPr>
          <a:xfrm>
            <a:off x="45720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4" name="Text 12"/>
          <p:cNvSpPr/>
          <p:nvPr/>
        </p:nvSpPr>
        <p:spPr>
          <a:xfrm>
            <a:off x="4663440" y="2834640"/>
            <a:ext cx="3657600" cy="365760"/>
          </a:xfrm>
          <a:prstGeom prst="rect">
            <a:avLst/>
          </a:prstGeom>
          <a:noFill/>
          <a:ln/>
        </p:spPr>
        <p:txBody>
          <a:bodyPr wrap="square" rtlCol="0" anchor="ctr"/>
          <a:lstStyle/>
          <a:p>
            <a:pPr marL="0" indent="0">
              <a:buNone/>
            </a:pPr>
            <a:r>
              <a:rPr lang="en-US" sz="1400" b="1" dirty="0">
                <a:solidFill>
                  <a:srgbClr val="FCA311"/>
                </a:solidFill>
              </a:rPr>
              <a:t>C2 — </a:t>
            </a:r>
            <a:r>
              <a:rPr lang="en-US" sz="1200" dirty="0">
                <a:solidFill>
                  <a:srgbClr val="E5E5E5"/>
                </a:solidFill>
              </a:rPr>
              <a:t>Inadequate segmentation enables C2</a:t>
            </a:r>
            <a:endParaRPr lang="en-US" sz="1400" dirty="0"/>
          </a:p>
        </p:txBody>
      </p:sp>
      <p:sp>
        <p:nvSpPr>
          <p:cNvPr id="15" name="Shape 13"/>
          <p:cNvSpPr/>
          <p:nvPr/>
        </p:nvSpPr>
        <p:spPr>
          <a:xfrm>
            <a:off x="457200" y="347472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6" name="Text 14"/>
          <p:cNvSpPr/>
          <p:nvPr/>
        </p:nvSpPr>
        <p:spPr>
          <a:xfrm>
            <a:off x="548640" y="3566160"/>
            <a:ext cx="3657600" cy="365760"/>
          </a:xfrm>
          <a:prstGeom prst="rect">
            <a:avLst/>
          </a:prstGeom>
          <a:noFill/>
          <a:ln/>
        </p:spPr>
        <p:txBody>
          <a:bodyPr wrap="square" rtlCol="0" anchor="ctr"/>
          <a:lstStyle/>
          <a:p>
            <a:pPr marL="0" indent="0">
              <a:buNone/>
            </a:pPr>
            <a:r>
              <a:rPr lang="en-US" sz="1400" b="1" dirty="0">
                <a:solidFill>
                  <a:srgbClr val="FCA311"/>
                </a:solidFill>
              </a:rPr>
              <a:t>Act — </a:t>
            </a:r>
            <a:r>
              <a:rPr lang="en-US" sz="1200" dirty="0">
                <a:solidFill>
                  <a:srgbClr val="E5E5E5"/>
                </a:solidFill>
              </a:rPr>
              <a:t>Weak data protection fuels theft</a:t>
            </a:r>
            <a:endParaRPr lang="en-US" sz="1400" dirty="0"/>
          </a:p>
        </p:txBody>
      </p:sp>
      <p:sp>
        <p:nvSpPr>
          <p:cNvPr id="17" name="Text 15"/>
          <p:cNvSpPr/>
          <p:nvPr/>
        </p:nvSpPr>
        <p:spPr>
          <a:xfrm>
            <a:off x="457200" y="4389120"/>
            <a:ext cx="8686800" cy="640080"/>
          </a:xfrm>
          <a:prstGeom prst="rect">
            <a:avLst/>
          </a:prstGeom>
          <a:noFill/>
          <a:ln/>
        </p:spPr>
        <p:txBody>
          <a:bodyPr wrap="square" rtlCol="0" anchor="ctr"/>
          <a:lstStyle/>
          <a:p>
            <a:pPr marL="0" indent="0" algn="ctr">
              <a:buNone/>
            </a:pPr>
            <a:r>
              <a:rPr lang="en-US" sz="1600" i="1" dirty="0">
                <a:solidFill>
                  <a:srgbClr val="FCA311"/>
                </a:solidFill>
              </a:rPr>
              <a:t>Technical debt weakens defences at every attack step.</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7">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 Translation Techniques</a:t>
            </a:r>
            <a:endParaRPr lang="en-US" sz="2600" dirty="0"/>
          </a:p>
        </p:txBody>
      </p:sp>
      <p:sp>
        <p:nvSpPr>
          <p:cNvPr id="3" name="Shape 1"/>
          <p:cNvSpPr/>
          <p:nvPr/>
        </p:nvSpPr>
        <p:spPr>
          <a:xfrm>
            <a:off x="4572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 y="1691640"/>
            <a:ext cx="365760" cy="365760"/>
          </a:xfrm>
          <a:prstGeom prst="rect">
            <a:avLst/>
          </a:prstGeom>
        </p:spPr>
      </p:pic>
      <p:sp>
        <p:nvSpPr>
          <p:cNvPr id="5" name="Text 2"/>
          <p:cNvSpPr/>
          <p:nvPr/>
        </p:nvSpPr>
        <p:spPr>
          <a:xfrm>
            <a:off x="1188720" y="1691640"/>
            <a:ext cx="3108960" cy="274320"/>
          </a:xfrm>
          <a:prstGeom prst="rect">
            <a:avLst/>
          </a:prstGeom>
          <a:noFill/>
          <a:ln/>
        </p:spPr>
        <p:txBody>
          <a:bodyPr wrap="square" rtlCol="0" anchor="ctr"/>
          <a:lstStyle/>
          <a:p>
            <a:pPr marL="0" indent="0">
              <a:buNone/>
            </a:pPr>
            <a:r>
              <a:rPr lang="en-US" sz="1400" b="1" dirty="0">
                <a:solidFill>
                  <a:srgbClr val="FCA311"/>
                </a:solidFill>
              </a:rPr>
              <a:t>Quantify</a:t>
            </a:r>
            <a:endParaRPr lang="en-US" sz="1400" dirty="0"/>
          </a:p>
        </p:txBody>
      </p:sp>
      <p:sp>
        <p:nvSpPr>
          <p:cNvPr id="6" name="Text 3"/>
          <p:cNvSpPr/>
          <p:nvPr/>
        </p:nvSpPr>
        <p:spPr>
          <a:xfrm>
            <a:off x="731520" y="2011680"/>
            <a:ext cx="3566160" cy="640080"/>
          </a:xfrm>
          <a:prstGeom prst="rect">
            <a:avLst/>
          </a:prstGeom>
          <a:noFill/>
          <a:ln/>
        </p:spPr>
        <p:txBody>
          <a:bodyPr wrap="square" rtlCol="0" anchor="ctr"/>
          <a:lstStyle/>
          <a:p>
            <a:pPr marL="0" indent="0">
              <a:buNone/>
            </a:pPr>
            <a:r>
              <a:rPr lang="en-US" sz="1200" dirty="0">
                <a:solidFill>
                  <a:srgbClr val="E5E5E5"/>
                </a:solidFill>
              </a:rPr>
              <a:t>Use FAIR or loss ranges to assign dollars to risk.</a:t>
            </a:r>
            <a:endParaRPr lang="en-US" sz="1200" dirty="0"/>
          </a:p>
        </p:txBody>
      </p:sp>
      <p:sp>
        <p:nvSpPr>
          <p:cNvPr id="7" name="Shape 4"/>
          <p:cNvSpPr/>
          <p:nvPr/>
        </p:nvSpPr>
        <p:spPr>
          <a:xfrm>
            <a:off x="45720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691640"/>
            <a:ext cx="365760" cy="365760"/>
          </a:xfrm>
          <a:prstGeom prst="rect">
            <a:avLst/>
          </a:prstGeom>
        </p:spPr>
      </p:pic>
      <p:sp>
        <p:nvSpPr>
          <p:cNvPr id="9" name="Text 5"/>
          <p:cNvSpPr/>
          <p:nvPr/>
        </p:nvSpPr>
        <p:spPr>
          <a:xfrm>
            <a:off x="5303520" y="1691640"/>
            <a:ext cx="3108960" cy="274320"/>
          </a:xfrm>
          <a:prstGeom prst="rect">
            <a:avLst/>
          </a:prstGeom>
          <a:noFill/>
          <a:ln/>
        </p:spPr>
        <p:txBody>
          <a:bodyPr wrap="square" rtlCol="0" anchor="ctr"/>
          <a:lstStyle/>
          <a:p>
            <a:pPr marL="0" indent="0">
              <a:buNone/>
            </a:pPr>
            <a:r>
              <a:rPr lang="en-US" sz="1400" b="1" dirty="0">
                <a:solidFill>
                  <a:srgbClr val="FCA311"/>
                </a:solidFill>
              </a:rPr>
              <a:t>Operational</a:t>
            </a:r>
            <a:endParaRPr lang="en-US" sz="1400" dirty="0"/>
          </a:p>
        </p:txBody>
      </p:sp>
      <p:sp>
        <p:nvSpPr>
          <p:cNvPr id="10" name="Text 6"/>
          <p:cNvSpPr/>
          <p:nvPr/>
        </p:nvSpPr>
        <p:spPr>
          <a:xfrm>
            <a:off x="4846320" y="2011680"/>
            <a:ext cx="3566160" cy="640080"/>
          </a:xfrm>
          <a:prstGeom prst="rect">
            <a:avLst/>
          </a:prstGeom>
          <a:noFill/>
          <a:ln/>
        </p:spPr>
        <p:txBody>
          <a:bodyPr wrap="square" rtlCol="0" anchor="ctr"/>
          <a:lstStyle/>
          <a:p>
            <a:pPr marL="0" indent="0">
              <a:buNone/>
            </a:pPr>
            <a:r>
              <a:rPr lang="en-US" sz="1200" dirty="0">
                <a:solidFill>
                  <a:srgbClr val="E5E5E5"/>
                </a:solidFill>
              </a:rPr>
              <a:t>Describe downtime, productivity loss and recovery time.</a:t>
            </a:r>
            <a:endParaRPr lang="en-US" sz="1200" dirty="0"/>
          </a:p>
        </p:txBody>
      </p:sp>
      <p:sp>
        <p:nvSpPr>
          <p:cNvPr id="11" name="Shape 7"/>
          <p:cNvSpPr/>
          <p:nvPr/>
        </p:nvSpPr>
        <p:spPr>
          <a:xfrm>
            <a:off x="4572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 y="3154680"/>
            <a:ext cx="365760" cy="365760"/>
          </a:xfrm>
          <a:prstGeom prst="rect">
            <a:avLst/>
          </a:prstGeom>
        </p:spPr>
      </p:pic>
      <p:sp>
        <p:nvSpPr>
          <p:cNvPr id="13" name="Text 8"/>
          <p:cNvSpPr/>
          <p:nvPr/>
        </p:nvSpPr>
        <p:spPr>
          <a:xfrm>
            <a:off x="1188720" y="3154680"/>
            <a:ext cx="3108960" cy="274320"/>
          </a:xfrm>
          <a:prstGeom prst="rect">
            <a:avLst/>
          </a:prstGeom>
          <a:noFill/>
          <a:ln/>
        </p:spPr>
        <p:txBody>
          <a:bodyPr wrap="square" rtlCol="0" anchor="ctr"/>
          <a:lstStyle/>
          <a:p>
            <a:pPr marL="0" indent="0">
              <a:buNone/>
            </a:pPr>
            <a:r>
              <a:rPr lang="en-US" sz="1400" b="1" dirty="0">
                <a:solidFill>
                  <a:srgbClr val="FCA311"/>
                </a:solidFill>
              </a:rPr>
              <a:t>Reputation</a:t>
            </a:r>
            <a:endParaRPr lang="en-US" sz="1400" dirty="0"/>
          </a:p>
        </p:txBody>
      </p:sp>
      <p:sp>
        <p:nvSpPr>
          <p:cNvPr id="14" name="Text 9"/>
          <p:cNvSpPr/>
          <p:nvPr/>
        </p:nvSpPr>
        <p:spPr>
          <a:xfrm>
            <a:off x="731520" y="3474720"/>
            <a:ext cx="3566160" cy="640080"/>
          </a:xfrm>
          <a:prstGeom prst="rect">
            <a:avLst/>
          </a:prstGeom>
          <a:noFill/>
          <a:ln/>
        </p:spPr>
        <p:txBody>
          <a:bodyPr wrap="square" rtlCol="0" anchor="ctr"/>
          <a:lstStyle/>
          <a:p>
            <a:pPr marL="0" indent="0">
              <a:buNone/>
            </a:pPr>
            <a:r>
              <a:rPr lang="en-US" sz="1200" dirty="0">
                <a:solidFill>
                  <a:srgbClr val="E5E5E5"/>
                </a:solidFill>
              </a:rPr>
              <a:t>Highlight customer trust, brand value and goodwill.</a:t>
            </a:r>
            <a:endParaRPr lang="en-US" sz="1200" dirty="0"/>
          </a:p>
        </p:txBody>
      </p:sp>
      <p:sp>
        <p:nvSpPr>
          <p:cNvPr id="15" name="Shape 10"/>
          <p:cNvSpPr/>
          <p:nvPr/>
        </p:nvSpPr>
        <p:spPr>
          <a:xfrm>
            <a:off x="45720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6320" y="3154680"/>
            <a:ext cx="365760" cy="365760"/>
          </a:xfrm>
          <a:prstGeom prst="rect">
            <a:avLst/>
          </a:prstGeom>
        </p:spPr>
      </p:pic>
      <p:sp>
        <p:nvSpPr>
          <p:cNvPr id="17" name="Text 11"/>
          <p:cNvSpPr/>
          <p:nvPr/>
        </p:nvSpPr>
        <p:spPr>
          <a:xfrm>
            <a:off x="5303520" y="3154680"/>
            <a:ext cx="3108960" cy="274320"/>
          </a:xfrm>
          <a:prstGeom prst="rect">
            <a:avLst/>
          </a:prstGeom>
          <a:noFill/>
          <a:ln/>
        </p:spPr>
        <p:txBody>
          <a:bodyPr wrap="square" rtlCol="0" anchor="ctr"/>
          <a:lstStyle/>
          <a:p>
            <a:pPr marL="0" indent="0">
              <a:buNone/>
            </a:pPr>
            <a:r>
              <a:rPr lang="en-US" sz="1400" b="1" dirty="0">
                <a:solidFill>
                  <a:srgbClr val="FCA311"/>
                </a:solidFill>
              </a:rPr>
              <a:t>Analogies</a:t>
            </a:r>
            <a:endParaRPr lang="en-US" sz="1400" dirty="0"/>
          </a:p>
        </p:txBody>
      </p:sp>
      <p:sp>
        <p:nvSpPr>
          <p:cNvPr id="18" name="Text 12"/>
          <p:cNvSpPr/>
          <p:nvPr/>
        </p:nvSpPr>
        <p:spPr>
          <a:xfrm>
            <a:off x="4846320" y="3474720"/>
            <a:ext cx="3566160" cy="640080"/>
          </a:xfrm>
          <a:prstGeom prst="rect">
            <a:avLst/>
          </a:prstGeom>
          <a:noFill/>
          <a:ln/>
        </p:spPr>
        <p:txBody>
          <a:bodyPr wrap="square" rtlCol="0" anchor="ctr"/>
          <a:lstStyle/>
          <a:p>
            <a:pPr marL="0" indent="0">
              <a:buNone/>
            </a:pPr>
            <a:r>
              <a:rPr lang="en-US" sz="1200" dirty="0">
                <a:solidFill>
                  <a:srgbClr val="E5E5E5"/>
                </a:solidFill>
              </a:rPr>
              <a:t>Tell stories and analogies – e.g., broken lock or floodgate.</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C‑Suite Communication Map</a:t>
            </a:r>
            <a:endParaRPr lang="en-US" sz="2600" dirty="0"/>
          </a:p>
        </p:txBody>
      </p:sp>
      <p:sp>
        <p:nvSpPr>
          <p:cNvPr id="3" name="Shape 1"/>
          <p:cNvSpPr/>
          <p:nvPr/>
        </p:nvSpPr>
        <p:spPr>
          <a:xfrm>
            <a:off x="27432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0" y="1871689"/>
            <a:ext cx="457200" cy="457200"/>
          </a:xfrm>
          <a:prstGeom prst="rect">
            <a:avLst/>
          </a:prstGeom>
        </p:spPr>
      </p:pic>
      <p:sp>
        <p:nvSpPr>
          <p:cNvPr id="5" name="Text 2"/>
          <p:cNvSpPr/>
          <p:nvPr/>
        </p:nvSpPr>
        <p:spPr>
          <a:xfrm>
            <a:off x="274320" y="2307497"/>
            <a:ext cx="2103120" cy="365760"/>
          </a:xfrm>
          <a:prstGeom prst="rect">
            <a:avLst/>
          </a:prstGeom>
          <a:noFill/>
          <a:ln/>
        </p:spPr>
        <p:txBody>
          <a:bodyPr wrap="square" rtlCol="0" anchor="ctr"/>
          <a:lstStyle/>
          <a:p>
            <a:pPr marL="0" indent="0" algn="ctr">
              <a:buNone/>
            </a:pPr>
            <a:r>
              <a:rPr lang="en-US" sz="1400" b="1" dirty="0">
                <a:solidFill>
                  <a:srgbClr val="FCA311"/>
                </a:solidFill>
              </a:rPr>
              <a:t>CEO</a:t>
            </a:r>
            <a:endParaRPr lang="en-US" sz="1400" dirty="0"/>
          </a:p>
        </p:txBody>
      </p:sp>
      <p:sp>
        <p:nvSpPr>
          <p:cNvPr id="6" name="Text 3"/>
          <p:cNvSpPr/>
          <p:nvPr/>
        </p:nvSpPr>
        <p:spPr>
          <a:xfrm>
            <a:off x="457200" y="2195923"/>
            <a:ext cx="1737360" cy="1188720"/>
          </a:xfrm>
          <a:prstGeom prst="rect">
            <a:avLst/>
          </a:prstGeom>
          <a:noFill/>
          <a:ln/>
        </p:spPr>
        <p:txBody>
          <a:bodyPr wrap="square" rtlCol="0" anchor="ctr"/>
          <a:lstStyle/>
          <a:p>
            <a:pPr marL="0" indent="0" algn="ctr">
              <a:buNone/>
            </a:pPr>
            <a:r>
              <a:rPr lang="en-US" sz="1000" dirty="0">
                <a:solidFill>
                  <a:srgbClr val="E5E5E5"/>
                </a:solidFill>
              </a:rPr>
              <a:t>Focus on brand reputation and competitive advantage.</a:t>
            </a:r>
            <a:endParaRPr lang="en-US" sz="1000" dirty="0"/>
          </a:p>
        </p:txBody>
      </p:sp>
      <p:sp>
        <p:nvSpPr>
          <p:cNvPr id="7" name="Shape 4"/>
          <p:cNvSpPr/>
          <p:nvPr/>
        </p:nvSpPr>
        <p:spPr>
          <a:xfrm>
            <a:off x="242316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9309"/>
            <a:ext cx="457200" cy="457200"/>
          </a:xfrm>
          <a:prstGeom prst="rect">
            <a:avLst/>
          </a:prstGeom>
        </p:spPr>
      </p:pic>
      <p:sp>
        <p:nvSpPr>
          <p:cNvPr id="9" name="Text 5"/>
          <p:cNvSpPr/>
          <p:nvPr/>
        </p:nvSpPr>
        <p:spPr>
          <a:xfrm>
            <a:off x="2423160" y="2307497"/>
            <a:ext cx="2103120" cy="365760"/>
          </a:xfrm>
          <a:prstGeom prst="rect">
            <a:avLst/>
          </a:prstGeom>
          <a:noFill/>
          <a:ln/>
        </p:spPr>
        <p:txBody>
          <a:bodyPr wrap="square" rtlCol="0" anchor="ctr"/>
          <a:lstStyle/>
          <a:p>
            <a:pPr marL="0" indent="0" algn="ctr">
              <a:buNone/>
            </a:pPr>
            <a:r>
              <a:rPr lang="en-US" sz="1400" b="1" dirty="0">
                <a:solidFill>
                  <a:srgbClr val="FCA311"/>
                </a:solidFill>
              </a:rPr>
              <a:t>CFO</a:t>
            </a:r>
            <a:endParaRPr lang="en-US" sz="1400" dirty="0"/>
          </a:p>
        </p:txBody>
      </p:sp>
      <p:sp>
        <p:nvSpPr>
          <p:cNvPr id="10" name="Text 6"/>
          <p:cNvSpPr/>
          <p:nvPr/>
        </p:nvSpPr>
        <p:spPr>
          <a:xfrm>
            <a:off x="2606040" y="2195923"/>
            <a:ext cx="1737360" cy="1188720"/>
          </a:xfrm>
          <a:prstGeom prst="rect">
            <a:avLst/>
          </a:prstGeom>
          <a:noFill/>
          <a:ln/>
        </p:spPr>
        <p:txBody>
          <a:bodyPr wrap="square" rtlCol="0" anchor="ctr"/>
          <a:lstStyle/>
          <a:p>
            <a:pPr marL="0" indent="0" algn="ctr">
              <a:buNone/>
            </a:pPr>
            <a:r>
              <a:rPr lang="en-US" sz="1000" dirty="0">
                <a:solidFill>
                  <a:srgbClr val="E5E5E5"/>
                </a:solidFill>
              </a:rPr>
              <a:t>Emphasise quantified risk and ROI calculations.</a:t>
            </a:r>
            <a:endParaRPr lang="en-US" sz="1000" dirty="0"/>
          </a:p>
        </p:txBody>
      </p:sp>
      <p:sp>
        <p:nvSpPr>
          <p:cNvPr id="11" name="Shape 7"/>
          <p:cNvSpPr/>
          <p:nvPr/>
        </p:nvSpPr>
        <p:spPr>
          <a:xfrm>
            <a:off x="457200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4960" y="1888467"/>
            <a:ext cx="457200" cy="457200"/>
          </a:xfrm>
          <a:prstGeom prst="rect">
            <a:avLst/>
          </a:prstGeom>
        </p:spPr>
      </p:pic>
      <p:sp>
        <p:nvSpPr>
          <p:cNvPr id="13" name="Text 8"/>
          <p:cNvSpPr/>
          <p:nvPr/>
        </p:nvSpPr>
        <p:spPr>
          <a:xfrm>
            <a:off x="4572000" y="2307497"/>
            <a:ext cx="2103120" cy="365760"/>
          </a:xfrm>
          <a:prstGeom prst="rect">
            <a:avLst/>
          </a:prstGeom>
          <a:noFill/>
          <a:ln/>
        </p:spPr>
        <p:txBody>
          <a:bodyPr wrap="square" rtlCol="0" anchor="ctr"/>
          <a:lstStyle/>
          <a:p>
            <a:pPr marL="0" indent="0" algn="ctr">
              <a:buNone/>
            </a:pPr>
            <a:r>
              <a:rPr lang="en-US" sz="1400" b="1" dirty="0">
                <a:solidFill>
                  <a:srgbClr val="FCA311"/>
                </a:solidFill>
              </a:rPr>
              <a:t>COO</a:t>
            </a:r>
            <a:endParaRPr lang="en-US" sz="1400" dirty="0"/>
          </a:p>
        </p:txBody>
      </p:sp>
      <p:sp>
        <p:nvSpPr>
          <p:cNvPr id="14" name="Text 9"/>
          <p:cNvSpPr/>
          <p:nvPr/>
        </p:nvSpPr>
        <p:spPr>
          <a:xfrm>
            <a:off x="4754880" y="2195923"/>
            <a:ext cx="1737360" cy="1188720"/>
          </a:xfrm>
          <a:prstGeom prst="rect">
            <a:avLst/>
          </a:prstGeom>
          <a:noFill/>
          <a:ln/>
        </p:spPr>
        <p:txBody>
          <a:bodyPr wrap="square" rtlCol="0" anchor="ctr"/>
          <a:lstStyle/>
          <a:p>
            <a:pPr marL="0" indent="0" algn="ctr">
              <a:buNone/>
            </a:pPr>
            <a:r>
              <a:rPr lang="en-US" sz="1000" dirty="0">
                <a:solidFill>
                  <a:srgbClr val="E5E5E5"/>
                </a:solidFill>
              </a:rPr>
              <a:t>Highlight business continuity and operational resilience.</a:t>
            </a:r>
            <a:endParaRPr lang="en-US" sz="1000" dirty="0"/>
          </a:p>
        </p:txBody>
      </p:sp>
      <p:sp>
        <p:nvSpPr>
          <p:cNvPr id="15" name="Shape 10"/>
          <p:cNvSpPr/>
          <p:nvPr/>
        </p:nvSpPr>
        <p:spPr>
          <a:xfrm>
            <a:off x="672084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3800" y="1879309"/>
            <a:ext cx="457200" cy="457200"/>
          </a:xfrm>
          <a:prstGeom prst="rect">
            <a:avLst/>
          </a:prstGeom>
        </p:spPr>
      </p:pic>
      <p:sp>
        <p:nvSpPr>
          <p:cNvPr id="17" name="Text 11"/>
          <p:cNvSpPr/>
          <p:nvPr/>
        </p:nvSpPr>
        <p:spPr>
          <a:xfrm>
            <a:off x="6720840" y="2307497"/>
            <a:ext cx="2103120" cy="365760"/>
          </a:xfrm>
          <a:prstGeom prst="rect">
            <a:avLst/>
          </a:prstGeom>
          <a:noFill/>
          <a:ln/>
        </p:spPr>
        <p:txBody>
          <a:bodyPr wrap="square" rtlCol="0" anchor="ctr"/>
          <a:lstStyle/>
          <a:p>
            <a:pPr marL="0" indent="0" algn="ctr">
              <a:buNone/>
            </a:pPr>
            <a:r>
              <a:rPr lang="en-US" sz="1400" b="1" dirty="0">
                <a:solidFill>
                  <a:srgbClr val="FCA311"/>
                </a:solidFill>
              </a:rPr>
              <a:t>CISO</a:t>
            </a:r>
            <a:endParaRPr lang="en-US" sz="1400" dirty="0"/>
          </a:p>
        </p:txBody>
      </p:sp>
      <p:sp>
        <p:nvSpPr>
          <p:cNvPr id="18" name="Text 12"/>
          <p:cNvSpPr/>
          <p:nvPr/>
        </p:nvSpPr>
        <p:spPr>
          <a:xfrm>
            <a:off x="6903720" y="2279813"/>
            <a:ext cx="1737360" cy="1188720"/>
          </a:xfrm>
          <a:prstGeom prst="rect">
            <a:avLst/>
          </a:prstGeom>
          <a:noFill/>
          <a:ln/>
        </p:spPr>
        <p:txBody>
          <a:bodyPr wrap="square" rtlCol="0" anchor="ctr"/>
          <a:lstStyle/>
          <a:p>
            <a:pPr marL="0" indent="0" algn="ctr">
              <a:buNone/>
            </a:pPr>
            <a:r>
              <a:rPr lang="en-US" sz="1000" dirty="0">
                <a:solidFill>
                  <a:srgbClr val="E5E5E5"/>
                </a:solidFill>
              </a:rPr>
              <a:t>Discuss strategic risk management and compliance.</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Why Translation Fails &amp; How to Fix It</a:t>
            </a:r>
            <a:endParaRPr lang="en-US" sz="2600" dirty="0"/>
          </a:p>
        </p:txBody>
      </p:sp>
      <p:sp>
        <p:nvSpPr>
          <p:cNvPr id="3" name="Shape 1"/>
          <p:cNvSpPr/>
          <p:nvPr/>
        </p:nvSpPr>
        <p:spPr>
          <a:xfrm>
            <a:off x="4572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4" name="Text 2"/>
          <p:cNvSpPr/>
          <p:nvPr/>
        </p:nvSpPr>
        <p:spPr>
          <a:xfrm>
            <a:off x="4572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Technical Way</a:t>
            </a:r>
            <a:endParaRPr lang="en-US" sz="1600" dirty="0"/>
          </a:p>
        </p:txBody>
      </p:sp>
      <p:sp>
        <p:nvSpPr>
          <p:cNvPr id="5" name="Text 3"/>
          <p:cNvSpPr/>
          <p:nvPr/>
        </p:nvSpPr>
        <p:spPr>
          <a:xfrm>
            <a:off x="548640" y="1828800"/>
            <a:ext cx="3931920" cy="1737360"/>
          </a:xfrm>
          <a:prstGeom prst="rect">
            <a:avLst/>
          </a:prstGeom>
          <a:noFill/>
          <a:ln/>
        </p:spPr>
        <p:txBody>
          <a:bodyPr wrap="square" rtlCol="0" anchor="ctr"/>
          <a:lstStyle/>
          <a:p>
            <a:pPr marL="0" indent="0">
              <a:buNone/>
            </a:pPr>
            <a:r>
              <a:rPr lang="en-US" sz="1400" dirty="0">
                <a:solidFill>
                  <a:srgbClr val="E5E5E5"/>
                </a:solidFill>
              </a:rPr>
              <a:t>“Patch CVE‑2025‑22224 – critical RCE, CVSS 9.8”</a:t>
            </a:r>
            <a:endParaRPr lang="en-US" sz="1400" dirty="0"/>
          </a:p>
          <a:p>
            <a:pPr marL="0" indent="0">
              <a:buNone/>
            </a:pPr>
            <a:endParaRPr lang="en-US" sz="1400" dirty="0"/>
          </a:p>
          <a:p>
            <a:pPr marL="0" indent="0">
              <a:buNone/>
            </a:pPr>
            <a:r>
              <a:rPr lang="en-US" sz="1200" i="1" dirty="0">
                <a:solidFill>
                  <a:srgbClr val="A4B2C6"/>
                </a:solidFill>
              </a:rPr>
              <a:t>Result: Confusion and delayed action.</a:t>
            </a:r>
            <a:endParaRPr lang="en-US" sz="1400" dirty="0"/>
          </a:p>
        </p:txBody>
      </p:sp>
      <p:sp>
        <p:nvSpPr>
          <p:cNvPr id="6" name="Shape 4"/>
          <p:cNvSpPr/>
          <p:nvPr/>
        </p:nvSpPr>
        <p:spPr>
          <a:xfrm>
            <a:off x="45720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7" name="Text 5"/>
          <p:cNvSpPr/>
          <p:nvPr/>
        </p:nvSpPr>
        <p:spPr>
          <a:xfrm>
            <a:off x="45720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Business Way</a:t>
            </a:r>
            <a:endParaRPr lang="en-US" sz="1600" dirty="0"/>
          </a:p>
        </p:txBody>
      </p:sp>
      <p:sp>
        <p:nvSpPr>
          <p:cNvPr id="8" name="Text 6"/>
          <p:cNvSpPr/>
          <p:nvPr/>
        </p:nvSpPr>
        <p:spPr>
          <a:xfrm>
            <a:off x="4663440" y="1828800"/>
            <a:ext cx="3931920" cy="1737360"/>
          </a:xfrm>
          <a:prstGeom prst="rect">
            <a:avLst/>
          </a:prstGeom>
          <a:noFill/>
          <a:ln/>
        </p:spPr>
        <p:txBody>
          <a:bodyPr wrap="square" rtlCol="0" anchor="ctr"/>
          <a:lstStyle/>
          <a:p>
            <a:pPr marL="0" indent="0">
              <a:buNone/>
            </a:pPr>
            <a:r>
              <a:rPr lang="en-US" sz="1400" dirty="0">
                <a:solidFill>
                  <a:srgbClr val="E5E5E5"/>
                </a:solidFill>
              </a:rPr>
              <a:t>“An unpatched vulnerability could lead to a </a:t>
            </a:r>
            <a:r>
              <a:rPr lang="en-US" sz="1600" b="1" dirty="0">
                <a:solidFill>
                  <a:srgbClr val="FCA311"/>
                </a:solidFill>
              </a:rPr>
              <a:t>$2M</a:t>
            </a:r>
            <a:r>
              <a:rPr lang="en-US" sz="1400" dirty="0">
                <a:solidFill>
                  <a:srgbClr val="E5E5E5"/>
                </a:solidFill>
              </a:rPr>
              <a:t> breach, a 3‑day outage, and reputational harm”</a:t>
            </a:r>
            <a:endParaRPr lang="en-US" sz="1400" dirty="0"/>
          </a:p>
          <a:p>
            <a:pPr marL="0" indent="0">
              <a:buNone/>
            </a:pPr>
            <a:endParaRPr lang="en-US" sz="1400" dirty="0"/>
          </a:p>
          <a:p>
            <a:pPr marL="0" indent="0">
              <a:buNone/>
            </a:pPr>
            <a:r>
              <a:rPr lang="en-US" sz="1200" i="1" dirty="0">
                <a:solidFill>
                  <a:srgbClr val="A4B2C6"/>
                </a:solidFill>
              </a:rPr>
              <a:t>Result: Understanding and urgency.</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Prioritization Strategies</a:t>
            </a:r>
            <a:endParaRPr lang="en-US" sz="26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 y="1417320"/>
            <a:ext cx="320040" cy="320040"/>
          </a:xfrm>
          <a:prstGeom prst="rect">
            <a:avLst/>
          </a:prstGeom>
        </p:spPr>
      </p:pic>
      <p:sp>
        <p:nvSpPr>
          <p:cNvPr id="4" name="Text 1"/>
          <p:cNvSpPr/>
          <p:nvPr/>
        </p:nvSpPr>
        <p:spPr>
          <a:xfrm>
            <a:off x="1005840" y="1371600"/>
            <a:ext cx="3200400" cy="320040"/>
          </a:xfrm>
          <a:prstGeom prst="rect">
            <a:avLst/>
          </a:prstGeom>
          <a:noFill/>
          <a:ln/>
        </p:spPr>
        <p:txBody>
          <a:bodyPr wrap="square" rtlCol="0" anchor="ctr"/>
          <a:lstStyle/>
          <a:p>
            <a:pPr marL="0" indent="0">
              <a:buNone/>
            </a:pPr>
            <a:r>
              <a:rPr lang="en-US" sz="1400" b="1" dirty="0">
                <a:solidFill>
                  <a:srgbClr val="FCA311"/>
                </a:solidFill>
              </a:rPr>
              <a:t>Regular audits &amp; inventory</a:t>
            </a:r>
            <a:endParaRPr lang="en-US" sz="1400" dirty="0"/>
          </a:p>
        </p:txBody>
      </p:sp>
      <p:sp>
        <p:nvSpPr>
          <p:cNvPr id="5" name="Text 2"/>
          <p:cNvSpPr/>
          <p:nvPr/>
        </p:nvSpPr>
        <p:spPr>
          <a:xfrm>
            <a:off x="1005840" y="1645920"/>
            <a:ext cx="7772400" cy="320040"/>
          </a:xfrm>
          <a:prstGeom prst="rect">
            <a:avLst/>
          </a:prstGeom>
          <a:noFill/>
          <a:ln/>
        </p:spPr>
        <p:txBody>
          <a:bodyPr wrap="square" rtlCol="0" anchor="ctr"/>
          <a:lstStyle/>
          <a:p>
            <a:pPr marL="0" indent="0">
              <a:buNone/>
            </a:pPr>
            <a:r>
              <a:rPr lang="en-US" sz="1200" dirty="0">
                <a:solidFill>
                  <a:srgbClr val="E5E5E5"/>
                </a:solidFill>
              </a:rPr>
              <a:t>Identify outdated systems, unpatched software &amp; misconfigurations.</a:t>
            </a:r>
            <a:endParaRPr lang="en-US" sz="12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640" y="2057400"/>
            <a:ext cx="320040" cy="320040"/>
          </a:xfrm>
          <a:prstGeom prst="rect">
            <a:avLst/>
          </a:prstGeom>
        </p:spPr>
      </p:pic>
      <p:sp>
        <p:nvSpPr>
          <p:cNvPr id="7" name="Text 3"/>
          <p:cNvSpPr/>
          <p:nvPr/>
        </p:nvSpPr>
        <p:spPr>
          <a:xfrm>
            <a:off x="1005840" y="2011680"/>
            <a:ext cx="3200400" cy="320040"/>
          </a:xfrm>
          <a:prstGeom prst="rect">
            <a:avLst/>
          </a:prstGeom>
          <a:noFill/>
          <a:ln/>
        </p:spPr>
        <p:txBody>
          <a:bodyPr wrap="square" rtlCol="0" anchor="ctr"/>
          <a:lstStyle/>
          <a:p>
            <a:pPr marL="0" indent="0">
              <a:buNone/>
            </a:pPr>
            <a:r>
              <a:rPr lang="en-US" sz="1400" b="1" dirty="0">
                <a:solidFill>
                  <a:srgbClr val="FCA311"/>
                </a:solidFill>
              </a:rPr>
              <a:t>Risk‑based patching</a:t>
            </a:r>
            <a:endParaRPr lang="en-US" sz="1400" dirty="0"/>
          </a:p>
        </p:txBody>
      </p:sp>
      <p:sp>
        <p:nvSpPr>
          <p:cNvPr id="8" name="Text 4"/>
          <p:cNvSpPr/>
          <p:nvPr/>
        </p:nvSpPr>
        <p:spPr>
          <a:xfrm>
            <a:off x="1005840" y="2286000"/>
            <a:ext cx="7772400" cy="320040"/>
          </a:xfrm>
          <a:prstGeom prst="rect">
            <a:avLst/>
          </a:prstGeom>
          <a:noFill/>
          <a:ln/>
        </p:spPr>
        <p:txBody>
          <a:bodyPr wrap="square" rtlCol="0" anchor="ctr"/>
          <a:lstStyle/>
          <a:p>
            <a:pPr marL="0" indent="0">
              <a:buNone/>
            </a:pPr>
            <a:r>
              <a:rPr lang="en-US" sz="1200" dirty="0">
                <a:solidFill>
                  <a:srgbClr val="E5E5E5"/>
                </a:solidFill>
              </a:rPr>
              <a:t>Use CVSS/CISA KEV to prioritise high‑impact vulnerabilities.</a:t>
            </a:r>
            <a:endParaRPr lang="en-US" sz="12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40" y="2697480"/>
            <a:ext cx="320040" cy="320040"/>
          </a:xfrm>
          <a:prstGeom prst="rect">
            <a:avLst/>
          </a:prstGeom>
        </p:spPr>
      </p:pic>
      <p:sp>
        <p:nvSpPr>
          <p:cNvPr id="10" name="Text 5"/>
          <p:cNvSpPr/>
          <p:nvPr/>
        </p:nvSpPr>
        <p:spPr>
          <a:xfrm>
            <a:off x="1005840" y="2651760"/>
            <a:ext cx="3200400" cy="320040"/>
          </a:xfrm>
          <a:prstGeom prst="rect">
            <a:avLst/>
          </a:prstGeom>
          <a:noFill/>
          <a:ln/>
        </p:spPr>
        <p:txBody>
          <a:bodyPr wrap="square" rtlCol="0" anchor="ctr"/>
          <a:lstStyle/>
          <a:p>
            <a:pPr marL="0" indent="0">
              <a:buNone/>
            </a:pPr>
            <a:r>
              <a:rPr lang="en-US" sz="1400" b="1" dirty="0">
                <a:solidFill>
                  <a:srgbClr val="FCA311"/>
                </a:solidFill>
              </a:rPr>
              <a:t>Integrate DevSecOps</a:t>
            </a:r>
            <a:endParaRPr lang="en-US" sz="1400" dirty="0"/>
          </a:p>
        </p:txBody>
      </p:sp>
      <p:sp>
        <p:nvSpPr>
          <p:cNvPr id="11" name="Text 6"/>
          <p:cNvSpPr/>
          <p:nvPr/>
        </p:nvSpPr>
        <p:spPr>
          <a:xfrm>
            <a:off x="1005840" y="2926080"/>
            <a:ext cx="7772400" cy="320040"/>
          </a:xfrm>
          <a:prstGeom prst="rect">
            <a:avLst/>
          </a:prstGeom>
          <a:noFill/>
          <a:ln/>
        </p:spPr>
        <p:txBody>
          <a:bodyPr wrap="square" rtlCol="0" anchor="ctr"/>
          <a:lstStyle/>
          <a:p>
            <a:pPr marL="0" indent="0">
              <a:buNone/>
            </a:pPr>
            <a:r>
              <a:rPr lang="en-US" sz="1200" dirty="0">
                <a:solidFill>
                  <a:srgbClr val="E5E5E5"/>
                </a:solidFill>
              </a:rPr>
              <a:t>Embed security into development to prevent new debt.</a:t>
            </a:r>
            <a:endParaRPr lang="en-US" sz="12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640" y="3337560"/>
            <a:ext cx="320040" cy="320040"/>
          </a:xfrm>
          <a:prstGeom prst="rect">
            <a:avLst/>
          </a:prstGeom>
        </p:spPr>
      </p:pic>
      <p:sp>
        <p:nvSpPr>
          <p:cNvPr id="13" name="Text 7"/>
          <p:cNvSpPr/>
          <p:nvPr/>
        </p:nvSpPr>
        <p:spPr>
          <a:xfrm>
            <a:off x="1005840" y="3291840"/>
            <a:ext cx="3200400" cy="320040"/>
          </a:xfrm>
          <a:prstGeom prst="rect">
            <a:avLst/>
          </a:prstGeom>
          <a:noFill/>
          <a:ln/>
        </p:spPr>
        <p:txBody>
          <a:bodyPr wrap="square" rtlCol="0" anchor="ctr"/>
          <a:lstStyle/>
          <a:p>
            <a:pPr marL="0" indent="0">
              <a:buNone/>
            </a:pPr>
            <a:r>
              <a:rPr lang="en-US" sz="1400" b="1" dirty="0">
                <a:solidFill>
                  <a:srgbClr val="FCA311"/>
                </a:solidFill>
              </a:rPr>
              <a:t>Automate processes</a:t>
            </a:r>
            <a:endParaRPr lang="en-US" sz="1400" dirty="0"/>
          </a:p>
        </p:txBody>
      </p:sp>
      <p:sp>
        <p:nvSpPr>
          <p:cNvPr id="14" name="Text 8"/>
          <p:cNvSpPr/>
          <p:nvPr/>
        </p:nvSpPr>
        <p:spPr>
          <a:xfrm>
            <a:off x="1005840" y="3566160"/>
            <a:ext cx="7772400" cy="320040"/>
          </a:xfrm>
          <a:prstGeom prst="rect">
            <a:avLst/>
          </a:prstGeom>
          <a:noFill/>
          <a:ln/>
        </p:spPr>
        <p:txBody>
          <a:bodyPr wrap="square" rtlCol="0" anchor="ctr"/>
          <a:lstStyle/>
          <a:p>
            <a:pPr marL="0" indent="0">
              <a:buNone/>
            </a:pPr>
            <a:r>
              <a:rPr lang="en-US" sz="1200" dirty="0">
                <a:solidFill>
                  <a:srgbClr val="E5E5E5"/>
                </a:solidFill>
              </a:rPr>
              <a:t>Leverage scanning, patch management &amp; certificate automation.</a:t>
            </a:r>
            <a:endParaRPr lang="en-US" sz="12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640" y="3977640"/>
            <a:ext cx="320040" cy="320040"/>
          </a:xfrm>
          <a:prstGeom prst="rect">
            <a:avLst/>
          </a:prstGeom>
        </p:spPr>
      </p:pic>
      <p:sp>
        <p:nvSpPr>
          <p:cNvPr id="16" name="Text 9"/>
          <p:cNvSpPr/>
          <p:nvPr/>
        </p:nvSpPr>
        <p:spPr>
          <a:xfrm>
            <a:off x="1005840" y="3931920"/>
            <a:ext cx="3200400" cy="320040"/>
          </a:xfrm>
          <a:prstGeom prst="rect">
            <a:avLst/>
          </a:prstGeom>
          <a:noFill/>
          <a:ln/>
        </p:spPr>
        <p:txBody>
          <a:bodyPr wrap="square" rtlCol="0" anchor="ctr"/>
          <a:lstStyle/>
          <a:p>
            <a:pPr marL="0" indent="0">
              <a:buNone/>
            </a:pPr>
            <a:r>
              <a:rPr lang="en-US" sz="1400" b="1" dirty="0">
                <a:solidFill>
                  <a:srgbClr val="FCA311"/>
                </a:solidFill>
              </a:rPr>
              <a:t>Assess asset criticality</a:t>
            </a:r>
            <a:endParaRPr lang="en-US" sz="1400" dirty="0"/>
          </a:p>
        </p:txBody>
      </p:sp>
      <p:sp>
        <p:nvSpPr>
          <p:cNvPr id="17" name="Text 10"/>
          <p:cNvSpPr/>
          <p:nvPr/>
        </p:nvSpPr>
        <p:spPr>
          <a:xfrm>
            <a:off x="1005840" y="4206240"/>
            <a:ext cx="7772400" cy="320040"/>
          </a:xfrm>
          <a:prstGeom prst="rect">
            <a:avLst/>
          </a:prstGeom>
          <a:noFill/>
          <a:ln/>
        </p:spPr>
        <p:txBody>
          <a:bodyPr wrap="square" rtlCol="0" anchor="ctr"/>
          <a:lstStyle/>
          <a:p>
            <a:pPr marL="0" indent="0">
              <a:buNone/>
            </a:pPr>
            <a:r>
              <a:rPr lang="en-US" sz="1200" dirty="0">
                <a:solidFill>
                  <a:srgbClr val="E5E5E5"/>
                </a:solidFill>
              </a:rPr>
              <a:t>Prioritise remediation of systems critical to operations or data.</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1">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Four‑Quadrant Debt Model</a:t>
            </a:r>
            <a:endParaRPr lang="en-US" sz="2600" dirty="0"/>
          </a:p>
        </p:txBody>
      </p:sp>
      <p:sp>
        <p:nvSpPr>
          <p:cNvPr id="3" name="Shape 1"/>
          <p:cNvSpPr/>
          <p:nvPr/>
        </p:nvSpPr>
        <p:spPr>
          <a:xfrm>
            <a:off x="457200" y="1463040"/>
            <a:ext cx="4114800" cy="1188720"/>
          </a:xfrm>
          <a:prstGeom prst="rect">
            <a:avLst/>
          </a:prstGeom>
          <a:solidFill>
            <a:srgbClr val="FCA311"/>
          </a:solidFill>
          <a:ln w="12700">
            <a:solidFill>
              <a:srgbClr val="FCA311"/>
            </a:solidFill>
            <a:prstDash val="solid"/>
          </a:ln>
        </p:spPr>
        <p:txBody>
          <a:bodyPr/>
          <a:lstStyle/>
          <a:p>
            <a:endParaRPr/>
          </a:p>
        </p:txBody>
      </p:sp>
      <p:sp>
        <p:nvSpPr>
          <p:cNvPr id="4" name="Text 2"/>
          <p:cNvSpPr/>
          <p:nvPr/>
        </p:nvSpPr>
        <p:spPr>
          <a:xfrm>
            <a:off x="548640" y="1554480"/>
            <a:ext cx="3931920" cy="365760"/>
          </a:xfrm>
          <a:prstGeom prst="rect">
            <a:avLst/>
          </a:prstGeom>
          <a:noFill/>
          <a:ln/>
        </p:spPr>
        <p:txBody>
          <a:bodyPr wrap="square" rtlCol="0" anchor="ctr"/>
          <a:lstStyle/>
          <a:p>
            <a:pPr marL="0" indent="0">
              <a:buNone/>
            </a:pPr>
            <a:r>
              <a:rPr lang="en-US" sz="1600" b="1" dirty="0">
                <a:solidFill>
                  <a:srgbClr val="031C3A"/>
                </a:solidFill>
              </a:rPr>
              <a:t>Address First</a:t>
            </a:r>
            <a:endParaRPr lang="en-US" sz="1600" dirty="0"/>
          </a:p>
        </p:txBody>
      </p:sp>
      <p:sp>
        <p:nvSpPr>
          <p:cNvPr id="5" name="Text 3"/>
          <p:cNvSpPr/>
          <p:nvPr/>
        </p:nvSpPr>
        <p:spPr>
          <a:xfrm>
            <a:off x="5486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Low cost</a:t>
            </a:r>
            <a:endParaRPr lang="en-US" sz="1200" dirty="0"/>
          </a:p>
        </p:txBody>
      </p:sp>
      <p:sp>
        <p:nvSpPr>
          <p:cNvPr id="6" name="Shape 4"/>
          <p:cNvSpPr/>
          <p:nvPr/>
        </p:nvSpPr>
        <p:spPr>
          <a:xfrm>
            <a:off x="4572000" y="1463040"/>
            <a:ext cx="4114800" cy="1188720"/>
          </a:xfrm>
          <a:prstGeom prst="rect">
            <a:avLst/>
          </a:prstGeom>
          <a:solidFill>
            <a:srgbClr val="E71D36"/>
          </a:solidFill>
          <a:ln w="12700">
            <a:solidFill>
              <a:srgbClr val="E71D36"/>
            </a:solidFill>
            <a:prstDash val="solid"/>
          </a:ln>
        </p:spPr>
        <p:txBody>
          <a:bodyPr/>
          <a:lstStyle/>
          <a:p>
            <a:endParaRPr/>
          </a:p>
        </p:txBody>
      </p:sp>
      <p:sp>
        <p:nvSpPr>
          <p:cNvPr id="7" name="Text 5"/>
          <p:cNvSpPr/>
          <p:nvPr/>
        </p:nvSpPr>
        <p:spPr>
          <a:xfrm>
            <a:off x="4663440" y="1554480"/>
            <a:ext cx="3931920" cy="365760"/>
          </a:xfrm>
          <a:prstGeom prst="rect">
            <a:avLst/>
          </a:prstGeom>
          <a:noFill/>
          <a:ln/>
        </p:spPr>
        <p:txBody>
          <a:bodyPr wrap="square" rtlCol="0" anchor="ctr"/>
          <a:lstStyle/>
          <a:p>
            <a:pPr marL="0" indent="0">
              <a:buNone/>
            </a:pPr>
            <a:r>
              <a:rPr lang="en-US" sz="1600" b="1" dirty="0">
                <a:solidFill>
                  <a:srgbClr val="031C3A"/>
                </a:solidFill>
              </a:rPr>
              <a:t>Plan Strategically</a:t>
            </a:r>
            <a:endParaRPr lang="en-US" sz="1600" dirty="0"/>
          </a:p>
        </p:txBody>
      </p:sp>
      <p:sp>
        <p:nvSpPr>
          <p:cNvPr id="8" name="Text 6"/>
          <p:cNvSpPr/>
          <p:nvPr/>
        </p:nvSpPr>
        <p:spPr>
          <a:xfrm>
            <a:off x="46634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High cost</a:t>
            </a:r>
            <a:endParaRPr lang="en-US" sz="1200" dirty="0"/>
          </a:p>
        </p:txBody>
      </p:sp>
      <p:sp>
        <p:nvSpPr>
          <p:cNvPr id="9" name="Shape 7"/>
          <p:cNvSpPr/>
          <p:nvPr/>
        </p:nvSpPr>
        <p:spPr>
          <a:xfrm>
            <a:off x="457200" y="2926080"/>
            <a:ext cx="4114800" cy="1188720"/>
          </a:xfrm>
          <a:prstGeom prst="rect">
            <a:avLst/>
          </a:prstGeom>
          <a:solidFill>
            <a:srgbClr val="2EC4B6"/>
          </a:solidFill>
          <a:ln w="12700">
            <a:solidFill>
              <a:srgbClr val="2EC4B6"/>
            </a:solidFill>
            <a:prstDash val="solid"/>
          </a:ln>
        </p:spPr>
        <p:txBody>
          <a:bodyPr/>
          <a:lstStyle/>
          <a:p>
            <a:endParaRPr/>
          </a:p>
        </p:txBody>
      </p:sp>
      <p:sp>
        <p:nvSpPr>
          <p:cNvPr id="10" name="Text 8"/>
          <p:cNvSpPr/>
          <p:nvPr/>
        </p:nvSpPr>
        <p:spPr>
          <a:xfrm>
            <a:off x="548640" y="3017520"/>
            <a:ext cx="3931920" cy="365760"/>
          </a:xfrm>
          <a:prstGeom prst="rect">
            <a:avLst/>
          </a:prstGeom>
          <a:noFill/>
          <a:ln/>
        </p:spPr>
        <p:txBody>
          <a:bodyPr wrap="square" rtlCol="0" anchor="ctr"/>
          <a:lstStyle/>
          <a:p>
            <a:pPr marL="0" indent="0">
              <a:buNone/>
            </a:pPr>
            <a:r>
              <a:rPr lang="en-US" sz="1600" b="1" dirty="0">
                <a:solidFill>
                  <a:srgbClr val="031C3A"/>
                </a:solidFill>
              </a:rPr>
              <a:t>Delay Safely</a:t>
            </a:r>
            <a:endParaRPr lang="en-US" sz="1600" dirty="0"/>
          </a:p>
        </p:txBody>
      </p:sp>
      <p:sp>
        <p:nvSpPr>
          <p:cNvPr id="11" name="Text 9"/>
          <p:cNvSpPr/>
          <p:nvPr/>
        </p:nvSpPr>
        <p:spPr>
          <a:xfrm>
            <a:off x="5486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Low cost</a:t>
            </a:r>
            <a:endParaRPr lang="en-US" sz="1200" dirty="0"/>
          </a:p>
        </p:txBody>
      </p:sp>
      <p:sp>
        <p:nvSpPr>
          <p:cNvPr id="12" name="Shape 10"/>
          <p:cNvSpPr/>
          <p:nvPr/>
        </p:nvSpPr>
        <p:spPr>
          <a:xfrm>
            <a:off x="4572000" y="2926080"/>
            <a:ext cx="4114800" cy="1188720"/>
          </a:xfrm>
          <a:prstGeom prst="rect">
            <a:avLst/>
          </a:prstGeom>
          <a:solidFill>
            <a:srgbClr val="A4B2C6"/>
          </a:solidFill>
          <a:ln w="12700">
            <a:solidFill>
              <a:srgbClr val="A4B2C6"/>
            </a:solidFill>
            <a:prstDash val="solid"/>
          </a:ln>
        </p:spPr>
        <p:txBody>
          <a:bodyPr/>
          <a:lstStyle/>
          <a:p>
            <a:endParaRPr/>
          </a:p>
        </p:txBody>
      </p:sp>
      <p:sp>
        <p:nvSpPr>
          <p:cNvPr id="13" name="Text 11"/>
          <p:cNvSpPr/>
          <p:nvPr/>
        </p:nvSpPr>
        <p:spPr>
          <a:xfrm>
            <a:off x="4663440" y="3017520"/>
            <a:ext cx="3931920" cy="365760"/>
          </a:xfrm>
          <a:prstGeom prst="rect">
            <a:avLst/>
          </a:prstGeom>
          <a:noFill/>
          <a:ln/>
        </p:spPr>
        <p:txBody>
          <a:bodyPr wrap="square" rtlCol="0" anchor="ctr"/>
          <a:lstStyle/>
          <a:p>
            <a:pPr marL="0" indent="0">
              <a:buNone/>
            </a:pPr>
            <a:r>
              <a:rPr lang="en-US" sz="1600" b="1" dirty="0">
                <a:solidFill>
                  <a:srgbClr val="031C3A"/>
                </a:solidFill>
              </a:rPr>
              <a:t>Ignore Safely</a:t>
            </a:r>
            <a:endParaRPr lang="en-US" sz="1600" dirty="0"/>
          </a:p>
        </p:txBody>
      </p:sp>
      <p:sp>
        <p:nvSpPr>
          <p:cNvPr id="14" name="Text 12"/>
          <p:cNvSpPr/>
          <p:nvPr/>
        </p:nvSpPr>
        <p:spPr>
          <a:xfrm>
            <a:off x="46634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High cost</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3">
    <p:bg>
      <p:bgPr>
        <a:solidFill>
          <a:srgbClr val="031C3A"/>
        </a:solidFill>
        <a:effectLst/>
      </p:bgPr>
    </p:bg>
    <p:spTree>
      <p:nvGrpSpPr>
        <p:cNvPr id="1" name=""/>
        <p:cNvGrpSpPr/>
        <p:nvPr/>
      </p:nvGrpSpPr>
      <p:grpSpPr>
        <a:xfrm>
          <a:off x="0" y="0"/>
          <a:ext cx="0" cy="0"/>
          <a:chOff x="0" y="0"/>
          <a:chExt cx="0" cy="0"/>
        </a:xfrm>
      </p:grpSpPr>
      <p:sp>
        <p:nvSpPr>
          <p:cNvPr id="22" name="Shape 1">
            <a:extLst>
              <a:ext uri="{FF2B5EF4-FFF2-40B4-BE49-F238E27FC236}">
                <a16:creationId xmlns:a16="http://schemas.microsoft.com/office/drawing/2014/main" id="{5BC808C8-158E-F924-9373-5DF31A2DDAA8}"/>
              </a:ext>
            </a:extLst>
          </p:cNvPr>
          <p:cNvSpPr/>
          <p:nvPr/>
        </p:nvSpPr>
        <p:spPr>
          <a:xfrm>
            <a:off x="228599" y="1258349"/>
            <a:ext cx="8686799" cy="2642532"/>
          </a:xfrm>
          <a:prstGeom prst="roundRect">
            <a:avLst>
              <a:gd name="adj" fmla="val 2174"/>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Implementation Roadmap</a:t>
            </a:r>
            <a:endParaRPr lang="en-US" sz="2600" dirty="0"/>
          </a:p>
        </p:txBody>
      </p:sp>
      <p:sp>
        <p:nvSpPr>
          <p:cNvPr id="3" name="Shape 1"/>
          <p:cNvSpPr/>
          <p:nvPr/>
        </p:nvSpPr>
        <p:spPr>
          <a:xfrm>
            <a:off x="914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0120" y="1874520"/>
            <a:ext cx="457200" cy="457200"/>
          </a:xfrm>
          <a:prstGeom prst="rect">
            <a:avLst/>
          </a:prstGeom>
        </p:spPr>
      </p:pic>
      <p:sp>
        <p:nvSpPr>
          <p:cNvPr id="5" name="Text 2"/>
          <p:cNvSpPr/>
          <p:nvPr/>
        </p:nvSpPr>
        <p:spPr>
          <a:xfrm>
            <a:off x="457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1</a:t>
            </a:r>
            <a:endParaRPr lang="en-US" sz="1400" dirty="0"/>
          </a:p>
          <a:p>
            <a:pPr marL="0" indent="0" algn="ctr">
              <a:buNone/>
            </a:pPr>
            <a:r>
              <a:rPr lang="en-US" sz="1000" dirty="0">
                <a:solidFill>
                  <a:srgbClr val="A4B2C6"/>
                </a:solidFill>
              </a:rPr>
              <a:t>0–3 mo</a:t>
            </a:r>
            <a:endParaRPr lang="en-US" sz="1400" dirty="0"/>
          </a:p>
        </p:txBody>
      </p:sp>
      <p:sp>
        <p:nvSpPr>
          <p:cNvPr id="6" name="Text 3"/>
          <p:cNvSpPr/>
          <p:nvPr/>
        </p:nvSpPr>
        <p:spPr>
          <a:xfrm>
            <a:off x="182880" y="3017520"/>
            <a:ext cx="2011680" cy="731520"/>
          </a:xfrm>
          <a:prstGeom prst="rect">
            <a:avLst/>
          </a:prstGeom>
          <a:noFill/>
          <a:ln/>
        </p:spPr>
        <p:txBody>
          <a:bodyPr wrap="square" rtlCol="0" anchor="ctr"/>
          <a:lstStyle/>
          <a:p>
            <a:pPr marL="0" indent="0" algn="ctr">
              <a:buNone/>
            </a:pPr>
            <a:r>
              <a:rPr lang="en-US" sz="1000" dirty="0">
                <a:solidFill>
                  <a:srgbClr val="E5E5E5"/>
                </a:solidFill>
              </a:rPr>
              <a:t>Inventory assets &amp; define metrics</a:t>
            </a:r>
            <a:endParaRPr lang="en-US" sz="1000" dirty="0"/>
          </a:p>
        </p:txBody>
      </p:sp>
      <p:sp>
        <p:nvSpPr>
          <p:cNvPr id="7" name="Shape 4"/>
          <p:cNvSpPr/>
          <p:nvPr/>
        </p:nvSpPr>
        <p:spPr>
          <a:xfrm>
            <a:off x="1920240" y="2103120"/>
            <a:ext cx="548640" cy="91440"/>
          </a:xfrm>
          <a:prstGeom prst="rect">
            <a:avLst/>
          </a:prstGeom>
          <a:solidFill>
            <a:srgbClr val="FCA311"/>
          </a:solidFill>
          <a:ln w="12700">
            <a:solidFill>
              <a:srgbClr val="FCA311"/>
            </a:solidFill>
            <a:prstDash val="solid"/>
          </a:ln>
        </p:spPr>
        <p:txBody>
          <a:bodyPr/>
          <a:lstStyle/>
          <a:p>
            <a:endParaRPr/>
          </a:p>
        </p:txBody>
      </p:sp>
      <p:sp>
        <p:nvSpPr>
          <p:cNvPr id="8" name="Shape 5"/>
          <p:cNvSpPr/>
          <p:nvPr/>
        </p:nvSpPr>
        <p:spPr>
          <a:xfrm>
            <a:off x="3200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4520"/>
            <a:ext cx="457200" cy="457200"/>
          </a:xfrm>
          <a:prstGeom prst="rect">
            <a:avLst/>
          </a:prstGeom>
        </p:spPr>
      </p:pic>
      <p:sp>
        <p:nvSpPr>
          <p:cNvPr id="10" name="Text 6"/>
          <p:cNvSpPr/>
          <p:nvPr/>
        </p:nvSpPr>
        <p:spPr>
          <a:xfrm>
            <a:off x="2743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2</a:t>
            </a:r>
            <a:endParaRPr lang="en-US" sz="1400" dirty="0"/>
          </a:p>
          <a:p>
            <a:pPr marL="0" indent="0" algn="ctr">
              <a:buNone/>
            </a:pPr>
            <a:r>
              <a:rPr lang="en-US" sz="1000" dirty="0">
                <a:solidFill>
                  <a:srgbClr val="A4B2C6"/>
                </a:solidFill>
              </a:rPr>
              <a:t>3–6 mo</a:t>
            </a:r>
            <a:endParaRPr lang="en-US" sz="1400" dirty="0"/>
          </a:p>
        </p:txBody>
      </p:sp>
      <p:sp>
        <p:nvSpPr>
          <p:cNvPr id="11" name="Text 7"/>
          <p:cNvSpPr/>
          <p:nvPr/>
        </p:nvSpPr>
        <p:spPr>
          <a:xfrm>
            <a:off x="2468880" y="3017520"/>
            <a:ext cx="2011680" cy="731520"/>
          </a:xfrm>
          <a:prstGeom prst="rect">
            <a:avLst/>
          </a:prstGeom>
          <a:noFill/>
          <a:ln/>
        </p:spPr>
        <p:txBody>
          <a:bodyPr wrap="square" rtlCol="0" anchor="ctr"/>
          <a:lstStyle/>
          <a:p>
            <a:pPr marL="0" indent="0" algn="ctr">
              <a:buNone/>
            </a:pPr>
            <a:r>
              <a:rPr lang="en-US" sz="1000" dirty="0">
                <a:solidFill>
                  <a:srgbClr val="E5E5E5"/>
                </a:solidFill>
              </a:rPr>
              <a:t>Quick wins: high impact, low cost</a:t>
            </a:r>
            <a:endParaRPr lang="en-US" sz="1000" dirty="0"/>
          </a:p>
        </p:txBody>
      </p:sp>
      <p:sp>
        <p:nvSpPr>
          <p:cNvPr id="12" name="Shape 8"/>
          <p:cNvSpPr/>
          <p:nvPr/>
        </p:nvSpPr>
        <p:spPr>
          <a:xfrm>
            <a:off x="4206240" y="2103120"/>
            <a:ext cx="548640" cy="91440"/>
          </a:xfrm>
          <a:prstGeom prst="rect">
            <a:avLst/>
          </a:prstGeom>
          <a:solidFill>
            <a:srgbClr val="FCA311"/>
          </a:solidFill>
          <a:ln w="12700">
            <a:solidFill>
              <a:srgbClr val="FCA311"/>
            </a:solidFill>
            <a:prstDash val="solid"/>
          </a:ln>
        </p:spPr>
        <p:txBody>
          <a:bodyPr/>
          <a:lstStyle/>
          <a:p>
            <a:endParaRPr/>
          </a:p>
        </p:txBody>
      </p:sp>
      <p:sp>
        <p:nvSpPr>
          <p:cNvPr id="13" name="Shape 9"/>
          <p:cNvSpPr/>
          <p:nvPr/>
        </p:nvSpPr>
        <p:spPr>
          <a:xfrm>
            <a:off x="5486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32120" y="1874520"/>
            <a:ext cx="457200" cy="457200"/>
          </a:xfrm>
          <a:prstGeom prst="rect">
            <a:avLst/>
          </a:prstGeom>
        </p:spPr>
      </p:pic>
      <p:sp>
        <p:nvSpPr>
          <p:cNvPr id="15" name="Text 10"/>
          <p:cNvSpPr/>
          <p:nvPr/>
        </p:nvSpPr>
        <p:spPr>
          <a:xfrm>
            <a:off x="5029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3</a:t>
            </a:r>
            <a:endParaRPr lang="en-US" sz="1400" dirty="0"/>
          </a:p>
          <a:p>
            <a:pPr marL="0" indent="0" algn="ctr">
              <a:buNone/>
            </a:pPr>
            <a:r>
              <a:rPr lang="en-US" sz="1000" dirty="0">
                <a:solidFill>
                  <a:srgbClr val="A4B2C6"/>
                </a:solidFill>
              </a:rPr>
              <a:t>6–18 mo</a:t>
            </a:r>
            <a:endParaRPr lang="en-US" sz="1400" dirty="0"/>
          </a:p>
        </p:txBody>
      </p:sp>
      <p:sp>
        <p:nvSpPr>
          <p:cNvPr id="16" name="Text 11"/>
          <p:cNvSpPr/>
          <p:nvPr/>
        </p:nvSpPr>
        <p:spPr>
          <a:xfrm>
            <a:off x="4754880" y="3017520"/>
            <a:ext cx="2011680" cy="731520"/>
          </a:xfrm>
          <a:prstGeom prst="rect">
            <a:avLst/>
          </a:prstGeom>
          <a:noFill/>
          <a:ln/>
        </p:spPr>
        <p:txBody>
          <a:bodyPr wrap="square" rtlCol="0" anchor="ctr"/>
          <a:lstStyle/>
          <a:p>
            <a:pPr marL="0" indent="0" algn="ctr">
              <a:buNone/>
            </a:pPr>
            <a:r>
              <a:rPr lang="en-US" sz="1000" dirty="0">
                <a:solidFill>
                  <a:srgbClr val="E5E5E5"/>
                </a:solidFill>
              </a:rPr>
              <a:t>Modernise &amp; remediate strategically</a:t>
            </a:r>
            <a:endParaRPr lang="en-US" sz="1000" dirty="0"/>
          </a:p>
        </p:txBody>
      </p:sp>
      <p:sp>
        <p:nvSpPr>
          <p:cNvPr id="17" name="Shape 12"/>
          <p:cNvSpPr/>
          <p:nvPr/>
        </p:nvSpPr>
        <p:spPr>
          <a:xfrm>
            <a:off x="6492240" y="2103120"/>
            <a:ext cx="548640" cy="91440"/>
          </a:xfrm>
          <a:prstGeom prst="rect">
            <a:avLst/>
          </a:prstGeom>
          <a:solidFill>
            <a:srgbClr val="FCA311"/>
          </a:solidFill>
          <a:ln w="12700">
            <a:solidFill>
              <a:srgbClr val="FCA311"/>
            </a:solidFill>
            <a:prstDash val="solid"/>
          </a:ln>
        </p:spPr>
        <p:txBody>
          <a:bodyPr/>
          <a:lstStyle/>
          <a:p>
            <a:endParaRPr/>
          </a:p>
        </p:txBody>
      </p:sp>
      <p:sp>
        <p:nvSpPr>
          <p:cNvPr id="18" name="Shape 13"/>
          <p:cNvSpPr/>
          <p:nvPr/>
        </p:nvSpPr>
        <p:spPr>
          <a:xfrm>
            <a:off x="7772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18120" y="1874520"/>
            <a:ext cx="457200" cy="457200"/>
          </a:xfrm>
          <a:prstGeom prst="rect">
            <a:avLst/>
          </a:prstGeom>
        </p:spPr>
      </p:pic>
      <p:sp>
        <p:nvSpPr>
          <p:cNvPr id="20" name="Text 14"/>
          <p:cNvSpPr/>
          <p:nvPr/>
        </p:nvSpPr>
        <p:spPr>
          <a:xfrm>
            <a:off x="7315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4</a:t>
            </a:r>
            <a:endParaRPr lang="en-US" sz="1400" dirty="0"/>
          </a:p>
          <a:p>
            <a:pPr marL="0" indent="0" algn="ctr">
              <a:buNone/>
            </a:pPr>
            <a:r>
              <a:rPr lang="en-US" sz="1000" dirty="0">
                <a:solidFill>
                  <a:srgbClr val="A4B2C6"/>
                </a:solidFill>
              </a:rPr>
              <a:t>Ongoing</a:t>
            </a:r>
            <a:endParaRPr lang="en-US" sz="1400" dirty="0"/>
          </a:p>
        </p:txBody>
      </p:sp>
      <p:sp>
        <p:nvSpPr>
          <p:cNvPr id="21" name="Text 15"/>
          <p:cNvSpPr/>
          <p:nvPr/>
        </p:nvSpPr>
        <p:spPr>
          <a:xfrm>
            <a:off x="7040880" y="3017520"/>
            <a:ext cx="2011680" cy="731520"/>
          </a:xfrm>
          <a:prstGeom prst="rect">
            <a:avLst/>
          </a:prstGeom>
          <a:noFill/>
          <a:ln/>
        </p:spPr>
        <p:txBody>
          <a:bodyPr wrap="square" rtlCol="0" anchor="ctr"/>
          <a:lstStyle/>
          <a:p>
            <a:pPr marL="0" indent="0" algn="ctr">
              <a:buNone/>
            </a:pPr>
            <a:r>
              <a:rPr lang="en-US" sz="1000" dirty="0">
                <a:solidFill>
                  <a:srgbClr val="E5E5E5"/>
                </a:solidFill>
              </a:rPr>
              <a:t>Continuous improvement &amp; culture</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Building the Business Case</a:t>
            </a:r>
            <a:endParaRPr lang="en-US" sz="2600" dirty="0"/>
          </a:p>
        </p:txBody>
      </p:sp>
      <p:graphicFrame>
        <p:nvGraphicFramePr>
          <p:cNvPr id="3" name="Chart 0"/>
          <p:cNvGraphicFramePr/>
          <p:nvPr>
            <p:extLst>
              <p:ext uri="{D42A27DB-BD31-4B8C-83A1-F6EECF244321}">
                <p14:modId xmlns:p14="http://schemas.microsoft.com/office/powerpoint/2010/main" val="3919758107"/>
              </p:ext>
            </p:extLst>
          </p:nvPr>
        </p:nvGraphicFramePr>
        <p:xfrm>
          <a:off x="423644" y="1127480"/>
          <a:ext cx="5029200" cy="2560320"/>
        </p:xfrm>
        <a:graphic>
          <a:graphicData uri="http://schemas.openxmlformats.org/drawingml/2006/chart">
            <c:chart xmlns:c="http://schemas.openxmlformats.org/drawingml/2006/chart" xmlns:r="http://schemas.openxmlformats.org/officeDocument/2006/relationships" r:id="rId3"/>
          </a:graphicData>
        </a:graphic>
      </p:graphicFrame>
      <p:sp>
        <p:nvSpPr>
          <p:cNvPr id="4" name="Shape 1"/>
          <p:cNvSpPr/>
          <p:nvPr/>
        </p:nvSpPr>
        <p:spPr>
          <a:xfrm>
            <a:off x="5635724" y="1127480"/>
            <a:ext cx="2926080" cy="2560320"/>
          </a:xfrm>
          <a:prstGeom prst="roundRect">
            <a:avLst>
              <a:gd name="adj" fmla="val 2857"/>
            </a:avLst>
          </a:prstGeom>
          <a:solidFill>
            <a:srgbClr val="0A3D62"/>
          </a:solidFill>
          <a:ln w="12700">
            <a:solidFill>
              <a:srgbClr val="2EC4B6"/>
            </a:solidFill>
            <a:prstDash val="solid"/>
          </a:ln>
        </p:spPr>
        <p:txBody>
          <a:bodyPr/>
          <a:lstStyle/>
          <a:p>
            <a:endParaRPr/>
          </a:p>
        </p:txBody>
      </p:sp>
      <p:sp>
        <p:nvSpPr>
          <p:cNvPr id="5" name="Text 2"/>
          <p:cNvSpPr/>
          <p:nvPr/>
        </p:nvSpPr>
        <p:spPr>
          <a:xfrm>
            <a:off x="5727164" y="1310360"/>
            <a:ext cx="2743200" cy="2194560"/>
          </a:xfrm>
          <a:prstGeom prst="rect">
            <a:avLst/>
          </a:prstGeom>
          <a:noFill/>
          <a:ln/>
        </p:spPr>
        <p:txBody>
          <a:bodyPr wrap="square" rtlCol="0" anchor="ctr"/>
          <a:lstStyle/>
          <a:p>
            <a:pPr marL="0" indent="0" algn="ctr">
              <a:buNone/>
            </a:pPr>
            <a:r>
              <a:rPr lang="en-US" sz="3600" b="1" dirty="0">
                <a:solidFill>
                  <a:srgbClr val="FCA311"/>
                </a:solidFill>
              </a:rPr>
              <a:t>85%</a:t>
            </a:r>
            <a:endParaRPr lang="en-US" sz="3600" dirty="0"/>
          </a:p>
          <a:p>
            <a:pPr marL="0" indent="0" algn="ctr">
              <a:buNone/>
            </a:pPr>
            <a:r>
              <a:rPr lang="en-US" sz="1200" dirty="0">
                <a:solidFill>
                  <a:srgbClr val="A4B2C6"/>
                </a:solidFill>
              </a:rPr>
              <a:t>Risk reduction</a:t>
            </a:r>
            <a:endParaRPr lang="en-US" sz="3600" dirty="0"/>
          </a:p>
          <a:p>
            <a:pPr marL="0" indent="0" algn="ctr">
              <a:buNone/>
            </a:pPr>
            <a:endParaRPr lang="en-US" sz="3600" dirty="0"/>
          </a:p>
          <a:p>
            <a:pPr marL="0" indent="0" algn="ctr">
              <a:buNone/>
            </a:pPr>
            <a:r>
              <a:rPr lang="en-US" sz="3000" b="1" dirty="0">
                <a:solidFill>
                  <a:srgbClr val="FCA311"/>
                </a:solidFill>
              </a:rPr>
              <a:t>920% ROI</a:t>
            </a:r>
            <a:endParaRPr lang="en-US" sz="3600" dirty="0"/>
          </a:p>
          <a:p>
            <a:pPr marL="0" indent="0" algn="ctr">
              <a:buNone/>
            </a:pPr>
            <a:r>
              <a:rPr lang="en-US" sz="1200" dirty="0">
                <a:solidFill>
                  <a:srgbClr val="A4B2C6"/>
                </a:solidFill>
              </a:rPr>
              <a:t>First year return</a:t>
            </a:r>
            <a:endParaRPr lang="en-US" sz="3600" dirty="0"/>
          </a:p>
        </p:txBody>
      </p:sp>
      <p:sp>
        <p:nvSpPr>
          <p:cNvPr id="6" name="Text 3"/>
          <p:cNvSpPr/>
          <p:nvPr/>
        </p:nvSpPr>
        <p:spPr>
          <a:xfrm>
            <a:off x="423644" y="3870680"/>
            <a:ext cx="8686800" cy="731520"/>
          </a:xfrm>
          <a:prstGeom prst="rect">
            <a:avLst/>
          </a:prstGeom>
          <a:noFill/>
          <a:ln/>
        </p:spPr>
        <p:txBody>
          <a:bodyPr wrap="square" rtlCol="0" anchor="ctr"/>
          <a:lstStyle/>
          <a:p>
            <a:pPr marL="0" indent="0">
              <a:buNone/>
            </a:pPr>
            <a:r>
              <a:rPr lang="en-US" sz="1200" b="1" dirty="0">
                <a:solidFill>
                  <a:srgbClr val="E5E5E5"/>
                </a:solidFill>
              </a:rPr>
              <a:t>Cost of inaction: </a:t>
            </a:r>
            <a:r>
              <a:rPr lang="en-US" sz="1200" dirty="0">
                <a:solidFill>
                  <a:srgbClr val="E5E5E5"/>
                </a:solidFill>
              </a:rPr>
              <a:t>2 attacks/year × 40% vulnerability × $3M loss = $2.4M</a:t>
            </a:r>
            <a:endParaRPr lang="en-US" sz="1200" dirty="0"/>
          </a:p>
          <a:p>
            <a:pPr marL="0" indent="0">
              <a:buNone/>
            </a:pPr>
            <a:r>
              <a:rPr lang="en-US" sz="1200" b="1" dirty="0">
                <a:solidFill>
                  <a:srgbClr val="E5E5E5"/>
                </a:solidFill>
              </a:rPr>
              <a:t>Remediation investment: </a:t>
            </a:r>
            <a:endParaRPr lang="en-US" sz="1200" dirty="0"/>
          </a:p>
          <a:p>
            <a:pPr marL="0" indent="0">
              <a:buNone/>
            </a:pPr>
            <a:r>
              <a:rPr lang="en-US" sz="1200" b="1" dirty="0">
                <a:solidFill>
                  <a:srgbClr val="FCA311"/>
                </a:solidFill>
              </a:rPr>
              <a:t>$200K</a:t>
            </a:r>
            <a:endParaRPr lang="en-US" sz="1200" dirty="0"/>
          </a:p>
          <a:p>
            <a:pPr marL="0" indent="0">
              <a:buNone/>
            </a:pPr>
            <a:r>
              <a:rPr lang="en-US" sz="1200" dirty="0">
                <a:solidFill>
                  <a:srgbClr val="E5E5E5"/>
                </a:solidFill>
              </a:rPr>
              <a:t>Return on Investment: 85% risk reduction → 9× return</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Recap</a:t>
            </a:r>
            <a:endParaRPr lang="en-US" sz="2600" dirty="0"/>
          </a:p>
        </p:txBody>
      </p:sp>
      <p:sp>
        <p:nvSpPr>
          <p:cNvPr id="3" name="Text 1"/>
          <p:cNvSpPr/>
          <p:nvPr/>
        </p:nvSpPr>
        <p:spPr>
          <a:xfrm>
            <a:off x="548640" y="1371600"/>
            <a:ext cx="8046720" cy="1828800"/>
          </a:xfrm>
          <a:prstGeom prst="rect">
            <a:avLst/>
          </a:prstGeom>
          <a:noFill/>
          <a:ln/>
        </p:spPr>
        <p:txBody>
          <a:bodyPr wrap="square" rtlCol="0" anchor="ctr"/>
          <a:lstStyle/>
          <a:p>
            <a:pPr>
              <a:defRPr sz="2000"/>
            </a:pPr>
            <a:r>
              <a:rPr lang="en-US" sz="1400" dirty="0">
                <a:solidFill>
                  <a:schemeClr val="bg1"/>
                </a:solidFill>
              </a:rPr>
              <a:t>⚙️ Technical debt fuels the attack chain, multiplying cyber risks and exposing weak points.</a:t>
            </a:r>
          </a:p>
          <a:p>
            <a:pPr>
              <a:defRPr sz="2000"/>
            </a:pPr>
            <a:r>
              <a:rPr lang="en-US" sz="1400" dirty="0">
                <a:solidFill>
                  <a:schemeClr val="bg1"/>
                </a:solidFill>
              </a:rPr>
              <a:t>🤝 By translating those risks into business language, we can secure executive and stakeholder support.</a:t>
            </a:r>
          </a:p>
          <a:p>
            <a:pPr>
              <a:defRPr sz="2000"/>
            </a:pPr>
            <a:r>
              <a:rPr lang="en-US" sz="1400" dirty="0">
                <a:solidFill>
                  <a:schemeClr val="bg1"/>
                </a:solidFill>
              </a:rPr>
              <a:t>🛡️ Through strategic remediation, we align security priorities with business goals, turning debt into an opportunity for resilience.</a:t>
            </a:r>
          </a:p>
        </p:txBody>
      </p:sp>
      <p:sp>
        <p:nvSpPr>
          <p:cNvPr id="4" name="Text 2"/>
          <p:cNvSpPr/>
          <p:nvPr/>
        </p:nvSpPr>
        <p:spPr>
          <a:xfrm>
            <a:off x="228600" y="3771900"/>
            <a:ext cx="8686800" cy="914400"/>
          </a:xfrm>
          <a:prstGeom prst="rect">
            <a:avLst/>
          </a:prstGeom>
          <a:noFill/>
          <a:ln/>
        </p:spPr>
        <p:txBody>
          <a:bodyPr wrap="square" rtlCol="0" anchor="ctr"/>
          <a:lstStyle/>
          <a:p>
            <a:pPr marL="0" indent="0" algn="ctr">
              <a:buNone/>
            </a:pPr>
            <a:r>
              <a:rPr lang="en-US" sz="2000" i="1" dirty="0">
                <a:solidFill>
                  <a:srgbClr val="FCA311"/>
                </a:solidFill>
              </a:rPr>
              <a:t>Speak security with a business accent.</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Intro Injection Slide</a:t>
            </a:r>
            <a:endParaRPr lang="en-US" sz="2800" dirty="0"/>
          </a:p>
        </p:txBody>
      </p:sp>
      <p:sp>
        <p:nvSpPr>
          <p:cNvPr id="3" name="Text 1"/>
          <p:cNvSpPr/>
          <p:nvPr/>
        </p:nvSpPr>
        <p:spPr>
          <a:xfrm>
            <a:off x="640080" y="1280160"/>
            <a:ext cx="8046720" cy="2743200"/>
          </a:xfrm>
          <a:prstGeom prst="rect">
            <a:avLst/>
          </a:prstGeom>
          <a:noFill/>
          <a:ln/>
        </p:spPr>
        <p:txBody>
          <a:bodyPr wrap="square" rtlCol="0" anchor="ctr"/>
          <a:lstStyle/>
          <a:p>
            <a:pPr marL="190500" indent="-190500">
              <a:buSzPct val="100000"/>
              <a:buChar char="•"/>
            </a:pPr>
            <a:endParaRPr lang="en-US" sz="2800" dirty="0"/>
          </a:p>
        </p:txBody>
      </p:sp>
      <p:pic>
        <p:nvPicPr>
          <p:cNvPr id="5" name="Picture 4" descr="Icebergs breaking off">
            <a:extLst>
              <a:ext uri="{FF2B5EF4-FFF2-40B4-BE49-F238E27FC236}">
                <a16:creationId xmlns:a16="http://schemas.microsoft.com/office/drawing/2014/main" id="{89A12BD1-5DEC-B77D-E057-107AE125D17D}"/>
              </a:ext>
            </a:extLst>
          </p:cNvPr>
          <p:cNvPicPr>
            <a:picLocks noChangeAspect="1"/>
          </p:cNvPicPr>
          <p:nvPr/>
        </p:nvPicPr>
        <p:blipFill>
          <a:blip r:embed="rId3"/>
          <a:stretch>
            <a:fillRect/>
          </a:stretch>
        </p:blipFill>
        <p:spPr>
          <a:xfrm>
            <a:off x="4021302" y="1097280"/>
            <a:ext cx="4482618" cy="3583121"/>
          </a:xfrm>
          <a:prstGeom prst="rect">
            <a:avLst/>
          </a:prstGeom>
        </p:spPr>
      </p:pic>
      <p:sp>
        <p:nvSpPr>
          <p:cNvPr id="4" name="TextBox 3">
            <a:extLst>
              <a:ext uri="{FF2B5EF4-FFF2-40B4-BE49-F238E27FC236}">
                <a16:creationId xmlns:a16="http://schemas.microsoft.com/office/drawing/2014/main" id="{639DD314-4695-15D0-1275-CB41DE6BB191}"/>
              </a:ext>
            </a:extLst>
          </p:cNvPr>
          <p:cNvSpPr txBox="1"/>
          <p:nvPr/>
        </p:nvSpPr>
        <p:spPr>
          <a:xfrm>
            <a:off x="457200" y="1280160"/>
            <a:ext cx="3238500" cy="646331"/>
          </a:xfrm>
          <a:prstGeom prst="rect">
            <a:avLst/>
          </a:prstGeom>
          <a:noFill/>
        </p:spPr>
        <p:txBody>
          <a:bodyPr wrap="square" rtlCol="0">
            <a:spAutoFit/>
          </a:bodyPr>
          <a:lstStyle/>
          <a:p>
            <a:pPr>
              <a:buSzPct val="100000"/>
            </a:pPr>
            <a:r>
              <a:rPr lang="en-US" dirty="0">
                <a:solidFill>
                  <a:srgbClr val="E5E5E5"/>
                </a:solidFill>
              </a:rPr>
              <a:t>Let’s break the ice, and plunge into the deep end together!</a:t>
            </a:r>
            <a:endParaRPr lang="en-US" dirty="0"/>
          </a:p>
        </p:txBody>
      </p:sp>
      <p:pic>
        <p:nvPicPr>
          <p:cNvPr id="7" name="Picture 6" descr="A person jumping into the water&#10;&#10;AI-generated content may be incorrect.">
            <a:extLst>
              <a:ext uri="{FF2B5EF4-FFF2-40B4-BE49-F238E27FC236}">
                <a16:creationId xmlns:a16="http://schemas.microsoft.com/office/drawing/2014/main" id="{ABD532BC-D998-D529-783E-4157C29600BE}"/>
              </a:ext>
            </a:extLst>
          </p:cNvPr>
          <p:cNvPicPr>
            <a:picLocks noChangeAspect="1"/>
          </p:cNvPicPr>
          <p:nvPr/>
        </p:nvPicPr>
        <p:blipFill>
          <a:blip r:embed="rId4">
            <a:extLst>
              <a:ext uri="{837473B0-CC2E-450A-ABE3-18F120FF3D39}">
                <a1611:picAttrSrcUrl xmlns:a1611="http://schemas.microsoft.com/office/drawing/2016/11/main" r:id="rId5"/>
              </a:ext>
            </a:extLst>
          </a:blip>
          <a:srcRect l="38266" t="25511" r="-38266" b="-25511"/>
          <a:stretch>
            <a:fillRect/>
          </a:stretch>
        </p:blipFill>
        <p:spPr>
          <a:xfrm>
            <a:off x="457200" y="2014121"/>
            <a:ext cx="4775200" cy="3581400"/>
          </a:xfrm>
          <a:prstGeom prst="rect">
            <a:avLst/>
          </a:prstGeom>
        </p:spPr>
      </p:pic>
      <p:sp>
        <p:nvSpPr>
          <p:cNvPr id="8" name="TextBox 7">
            <a:extLst>
              <a:ext uri="{FF2B5EF4-FFF2-40B4-BE49-F238E27FC236}">
                <a16:creationId xmlns:a16="http://schemas.microsoft.com/office/drawing/2014/main" id="{4D619224-0CE7-BA41-231D-79446B0EC7AC}"/>
              </a:ext>
            </a:extLst>
          </p:cNvPr>
          <p:cNvSpPr txBox="1"/>
          <p:nvPr/>
        </p:nvSpPr>
        <p:spPr>
          <a:xfrm>
            <a:off x="1073150" y="5143500"/>
            <a:ext cx="6858000" cy="230832"/>
          </a:xfrm>
          <a:prstGeom prst="rect">
            <a:avLst/>
          </a:prstGeom>
          <a:noFill/>
        </p:spPr>
        <p:txBody>
          <a:bodyPr wrap="square" rtlCol="0">
            <a:spAutoFit/>
          </a:bodyPr>
          <a:lstStyle/>
          <a:p>
            <a:r>
              <a:rPr lang="en-US" sz="900">
                <a:hlinkClick r:id="rId5" tooltip="https://www.flickr.com/photos/sahtuwildlife/356185544"/>
              </a:rPr>
              <a:t>This Photo</a:t>
            </a:r>
            <a:r>
              <a:rPr lang="en-US" sz="900"/>
              <a:t> by Unknown Author is licensed under </a:t>
            </a:r>
            <a:r>
              <a:rPr lang="en-US" sz="900">
                <a:hlinkClick r:id="rId6" tooltip="https://creativecommons.org/licenses/by-nc/3.0/"/>
              </a:rPr>
              <a:t>CC BY-NC</a:t>
            </a:r>
            <a:endParaRPr lang="en-US" sz="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CFCA00BB-797C-78DA-38EC-9EFF1F5D133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41B4D36-10AC-B6FB-149C-B6C51F6EFEDD}"/>
              </a:ext>
            </a:extLst>
          </p:cNvPr>
          <p:cNvSpPr/>
          <p:nvPr/>
        </p:nvSpPr>
        <p:spPr>
          <a:xfrm>
            <a:off x="1183907" y="79409"/>
            <a:ext cx="6776186" cy="950494"/>
          </a:xfrm>
          <a:prstGeom prst="rect">
            <a:avLst/>
          </a:prstGeom>
          <a:noFill/>
          <a:ln/>
        </p:spPr>
        <p:txBody>
          <a:bodyPr wrap="square" rtlCol="0" anchor="ctr"/>
          <a:lstStyle/>
          <a:p>
            <a:pPr marL="0" indent="0" algn="ctr">
              <a:buNone/>
            </a:pPr>
            <a:r>
              <a:rPr lang="en-US" sz="4800" b="1" dirty="0">
                <a:solidFill>
                  <a:srgbClr val="FCA311"/>
                </a:solidFill>
              </a:rPr>
              <a:t>Cyber Discord Servers</a:t>
            </a:r>
            <a:endParaRPr lang="en-US" sz="4800" dirty="0"/>
          </a:p>
        </p:txBody>
      </p:sp>
      <p:sp>
        <p:nvSpPr>
          <p:cNvPr id="3" name="Text 1">
            <a:extLst>
              <a:ext uri="{FF2B5EF4-FFF2-40B4-BE49-F238E27FC236}">
                <a16:creationId xmlns:a16="http://schemas.microsoft.com/office/drawing/2014/main" id="{0F76B4EA-5376-C38A-5D0B-C997E06F495E}"/>
              </a:ext>
            </a:extLst>
          </p:cNvPr>
          <p:cNvSpPr/>
          <p:nvPr/>
        </p:nvSpPr>
        <p:spPr>
          <a:xfrm>
            <a:off x="228600" y="1885950"/>
            <a:ext cx="8686800" cy="1371600"/>
          </a:xfrm>
          <a:prstGeom prst="rect">
            <a:avLst/>
          </a:prstGeom>
          <a:noFill/>
          <a:ln/>
        </p:spPr>
        <p:txBody>
          <a:bodyPr wrap="square" rtlCol="0" anchor="ctr"/>
          <a:lstStyle/>
          <a:p>
            <a:pPr algn="ctr"/>
            <a:r>
              <a:rPr lang="en-US" sz="1600" dirty="0">
                <a:solidFill>
                  <a:srgbClr val="E5E5E5"/>
                </a:solidFill>
              </a:rPr>
              <a:t>Simply Cyber #TeamSC </a:t>
            </a:r>
            <a:r>
              <a:rPr lang="en-US" sz="1600" dirty="0">
                <a:solidFill>
                  <a:srgbClr val="E5E5E5"/>
                </a:solidFill>
                <a:hlinkClick r:id="rId3"/>
              </a:rPr>
              <a:t>https://www.simplycyber.io/discord</a:t>
            </a:r>
            <a:endParaRPr lang="en-US" sz="1600" dirty="0">
              <a:solidFill>
                <a:srgbClr val="E5E5E5"/>
              </a:solidFill>
            </a:endParaRPr>
          </a:p>
          <a:p>
            <a:pPr algn="ctr"/>
            <a:r>
              <a:rPr lang="en-US" sz="1600" dirty="0" err="1">
                <a:solidFill>
                  <a:srgbClr val="E5E5E5"/>
                </a:solidFill>
              </a:rPr>
              <a:t>BSidesSLC</a:t>
            </a:r>
            <a:r>
              <a:rPr lang="en-US" sz="1600" dirty="0">
                <a:solidFill>
                  <a:srgbClr val="E5E5E5"/>
                </a:solidFill>
              </a:rPr>
              <a:t> (includes </a:t>
            </a:r>
            <a:r>
              <a:rPr lang="en-US" sz="1600" dirty="0" err="1">
                <a:solidFill>
                  <a:srgbClr val="E5E5E5"/>
                </a:solidFill>
              </a:rPr>
              <a:t>BSidesCache</a:t>
            </a:r>
            <a:r>
              <a:rPr lang="en-US" sz="1600" dirty="0">
                <a:solidFill>
                  <a:srgbClr val="E5E5E5"/>
                </a:solidFill>
              </a:rPr>
              <a:t>) </a:t>
            </a:r>
            <a:r>
              <a:rPr lang="en-US" sz="1600" dirty="0">
                <a:solidFill>
                  <a:srgbClr val="E5E5E5"/>
                </a:solidFill>
                <a:hlinkClick r:id="rId4"/>
              </a:rPr>
              <a:t>https://discord.gg/RJHqkThRKR</a:t>
            </a:r>
            <a:endParaRPr lang="en-US" sz="1600" dirty="0">
              <a:solidFill>
                <a:srgbClr val="E5E5E5"/>
              </a:solidFill>
            </a:endParaRPr>
          </a:p>
          <a:p>
            <a:pPr algn="ctr"/>
            <a:r>
              <a:rPr lang="en-US" sz="1600" dirty="0" err="1">
                <a:solidFill>
                  <a:srgbClr val="E5E5E5"/>
                </a:solidFill>
              </a:rPr>
              <a:t>SaintCon</a:t>
            </a:r>
            <a:r>
              <a:rPr lang="en-US" sz="1600" dirty="0">
                <a:solidFill>
                  <a:srgbClr val="E5E5E5"/>
                </a:solidFill>
              </a:rPr>
              <a:t> </a:t>
            </a:r>
            <a:r>
              <a:rPr lang="en-US" sz="1600" dirty="0">
                <a:solidFill>
                  <a:srgbClr val="E5E5E5"/>
                </a:solidFill>
                <a:hlinkClick r:id="rId5"/>
              </a:rPr>
              <a:t>https://discord.gg/saintcon</a:t>
            </a:r>
            <a:endParaRPr lang="en-US" sz="1600" dirty="0">
              <a:solidFill>
                <a:srgbClr val="E5E5E5"/>
              </a:solidFill>
            </a:endParaRPr>
          </a:p>
          <a:p>
            <a:pPr algn="ctr"/>
            <a:r>
              <a:rPr lang="en-US" sz="1600" dirty="0">
                <a:solidFill>
                  <a:srgbClr val="E5E5E5"/>
                </a:solidFill>
              </a:rPr>
              <a:t>801Labs </a:t>
            </a:r>
            <a:r>
              <a:rPr lang="en-US" sz="1600" dirty="0">
                <a:solidFill>
                  <a:srgbClr val="E5E5E5"/>
                </a:solidFill>
                <a:hlinkClick r:id="rId6"/>
              </a:rPr>
              <a:t>https://discord.gg/U6UJsZhnxv</a:t>
            </a:r>
            <a:endParaRPr lang="en-US" sz="1600" dirty="0">
              <a:solidFill>
                <a:srgbClr val="E5E5E5"/>
              </a:solidFill>
            </a:endParaRPr>
          </a:p>
          <a:p>
            <a:pPr algn="ctr"/>
            <a:r>
              <a:rPr lang="en-US" sz="1600" dirty="0" err="1">
                <a:solidFill>
                  <a:srgbClr val="E5E5E5"/>
                </a:solidFill>
              </a:rPr>
              <a:t>Boot.dev</a:t>
            </a:r>
            <a:r>
              <a:rPr lang="en-US" sz="1600" dirty="0">
                <a:solidFill>
                  <a:srgbClr val="E5E5E5"/>
                </a:solidFill>
              </a:rPr>
              <a:t> </a:t>
            </a:r>
            <a:r>
              <a:rPr lang="en-US" sz="1600" dirty="0">
                <a:solidFill>
                  <a:srgbClr val="E5E5E5"/>
                </a:solidFill>
                <a:hlinkClick r:id="rId7"/>
              </a:rPr>
              <a:t>https://discord.gg/bootdotdev</a:t>
            </a:r>
            <a:endParaRPr lang="en-US" sz="1600" dirty="0">
              <a:solidFill>
                <a:srgbClr val="E5E5E5"/>
              </a:solidFill>
            </a:endParaRPr>
          </a:p>
          <a:p>
            <a:pPr algn="ctr"/>
            <a:r>
              <a:rPr lang="en-US" sz="1600" dirty="0">
                <a:solidFill>
                  <a:srgbClr val="E5E5E5"/>
                </a:solidFill>
              </a:rPr>
              <a:t>Hack Smarter </a:t>
            </a:r>
            <a:r>
              <a:rPr lang="en-US" sz="1600" dirty="0">
                <a:solidFill>
                  <a:srgbClr val="E5E5E5"/>
                </a:solidFill>
                <a:hlinkClick r:id="rId8"/>
              </a:rPr>
              <a:t>https://discord.gg/hacksmarter</a:t>
            </a:r>
            <a:endParaRPr lang="en-US" sz="1600" dirty="0">
              <a:solidFill>
                <a:srgbClr val="E5E5E5"/>
              </a:solidFill>
            </a:endParaRPr>
          </a:p>
          <a:p>
            <a:pPr algn="ctr"/>
            <a:r>
              <a:rPr lang="en-US" sz="1600" dirty="0">
                <a:solidFill>
                  <a:srgbClr val="E5E5E5"/>
                </a:solidFill>
              </a:rPr>
              <a:t>Black Hills Infosec </a:t>
            </a:r>
            <a:r>
              <a:rPr lang="en-US" sz="1600" dirty="0">
                <a:solidFill>
                  <a:srgbClr val="E5E5E5"/>
                </a:solidFill>
                <a:hlinkClick r:id="rId9"/>
              </a:rPr>
              <a:t>https://discord.gg/bhis</a:t>
            </a:r>
            <a:endParaRPr lang="en-US" sz="1600" dirty="0">
              <a:solidFill>
                <a:srgbClr val="E5E5E5"/>
              </a:solidFill>
            </a:endParaRPr>
          </a:p>
          <a:p>
            <a:pPr algn="ctr"/>
            <a:r>
              <a:rPr lang="en-US" sz="1600" dirty="0" err="1">
                <a:solidFill>
                  <a:srgbClr val="E5E5E5"/>
                </a:solidFill>
              </a:rPr>
              <a:t>Hacktoria</a:t>
            </a:r>
            <a:r>
              <a:rPr lang="en-US" sz="1600" dirty="0">
                <a:solidFill>
                  <a:srgbClr val="E5E5E5"/>
                </a:solidFill>
              </a:rPr>
              <a:t> </a:t>
            </a:r>
            <a:r>
              <a:rPr lang="en-US" sz="1600" dirty="0">
                <a:solidFill>
                  <a:srgbClr val="E5E5E5"/>
                </a:solidFill>
                <a:hlinkClick r:id="rId10"/>
              </a:rPr>
              <a:t>https://discord.gg/hacktoria-1129478426160533615</a:t>
            </a:r>
            <a:endParaRPr lang="en-US" sz="1600" dirty="0">
              <a:solidFill>
                <a:srgbClr val="E5E5E5"/>
              </a:solidFill>
            </a:endParaRPr>
          </a:p>
          <a:p>
            <a:pPr algn="ctr"/>
            <a:r>
              <a:rPr lang="en-US" sz="1600" dirty="0" err="1">
                <a:solidFill>
                  <a:srgbClr val="E5E5E5"/>
                </a:solidFill>
              </a:rPr>
              <a:t>CyberInfo</a:t>
            </a:r>
            <a:r>
              <a:rPr lang="en-US" sz="1600" dirty="0">
                <a:solidFill>
                  <a:srgbClr val="E5E5E5"/>
                </a:solidFill>
              </a:rPr>
              <a:t> </a:t>
            </a:r>
            <a:r>
              <a:rPr lang="en-US" sz="1600" dirty="0">
                <a:solidFill>
                  <a:srgbClr val="E5E5E5"/>
                </a:solidFill>
                <a:hlinkClick r:id="rId11"/>
              </a:rPr>
              <a:t>https://discord.gg/cyberinfo</a:t>
            </a:r>
            <a:endParaRPr lang="en-US" sz="1600" dirty="0">
              <a:solidFill>
                <a:srgbClr val="E5E5E5"/>
              </a:solidFill>
            </a:endParaRPr>
          </a:p>
          <a:p>
            <a:pPr algn="ctr"/>
            <a:r>
              <a:rPr lang="en-US" sz="1600" dirty="0">
                <a:solidFill>
                  <a:srgbClr val="E5E5E5"/>
                </a:solidFill>
              </a:rPr>
              <a:t>Cybersecurity Station </a:t>
            </a:r>
            <a:r>
              <a:rPr lang="en-US" sz="1600" dirty="0">
                <a:solidFill>
                  <a:srgbClr val="E5E5E5"/>
                </a:solidFill>
                <a:hlinkClick r:id="rId12"/>
              </a:rPr>
              <a:t>https://discord.gg/certstation</a:t>
            </a:r>
            <a:endParaRPr lang="en-US" sz="1600" dirty="0">
              <a:solidFill>
                <a:srgbClr val="E5E5E5"/>
              </a:solidFill>
            </a:endParaRPr>
          </a:p>
        </p:txBody>
      </p:sp>
    </p:spTree>
    <p:extLst>
      <p:ext uri="{BB962C8B-B14F-4D97-AF65-F5344CB8AC3E}">
        <p14:creationId xmlns:p14="http://schemas.microsoft.com/office/powerpoint/2010/main" val="15952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0BBC8FF4-5288-3EF1-6201-06891915D1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FCFB008-E049-1FDB-9102-DAF45ED75BD9}"/>
              </a:ext>
            </a:extLst>
          </p:cNvPr>
          <p:cNvSpPr/>
          <p:nvPr/>
        </p:nvSpPr>
        <p:spPr>
          <a:xfrm>
            <a:off x="-86628" y="9627"/>
            <a:ext cx="9047747" cy="1287378"/>
          </a:xfrm>
          <a:prstGeom prst="rect">
            <a:avLst/>
          </a:prstGeom>
          <a:noFill/>
          <a:ln/>
        </p:spPr>
        <p:txBody>
          <a:bodyPr wrap="square" rtlCol="0" anchor="ctr"/>
          <a:lstStyle/>
          <a:p>
            <a:pPr marL="0" indent="0" algn="ctr">
              <a:buNone/>
            </a:pPr>
            <a:r>
              <a:rPr lang="en-US" sz="4800" b="1" dirty="0">
                <a:solidFill>
                  <a:srgbClr val="FCA311"/>
                </a:solidFill>
              </a:rPr>
              <a:t>More Cyber Discord Servers</a:t>
            </a:r>
            <a:endParaRPr lang="en-US" sz="4800" dirty="0"/>
          </a:p>
        </p:txBody>
      </p:sp>
      <p:sp>
        <p:nvSpPr>
          <p:cNvPr id="3" name="Text 1">
            <a:extLst>
              <a:ext uri="{FF2B5EF4-FFF2-40B4-BE49-F238E27FC236}">
                <a16:creationId xmlns:a16="http://schemas.microsoft.com/office/drawing/2014/main" id="{A6960B9A-1148-9AE3-A694-D0B81820D511}"/>
              </a:ext>
            </a:extLst>
          </p:cNvPr>
          <p:cNvSpPr/>
          <p:nvPr/>
        </p:nvSpPr>
        <p:spPr>
          <a:xfrm>
            <a:off x="93846" y="2340142"/>
            <a:ext cx="8686800" cy="1371600"/>
          </a:xfrm>
          <a:prstGeom prst="rect">
            <a:avLst/>
          </a:prstGeom>
          <a:noFill/>
          <a:ln/>
        </p:spPr>
        <p:txBody>
          <a:bodyPr wrap="square" rtlCol="0" anchor="ctr"/>
          <a:lstStyle/>
          <a:p>
            <a:pPr algn="ctr"/>
            <a:r>
              <a:rPr lang="en-US" sz="1600" dirty="0">
                <a:solidFill>
                  <a:srgbClr val="E5E5E5"/>
                </a:solidFill>
              </a:rPr>
              <a:t>Lockpickers United </a:t>
            </a:r>
            <a:r>
              <a:rPr lang="en-US" sz="1600" dirty="0">
                <a:solidFill>
                  <a:srgbClr val="E5E5E5"/>
                </a:solidFill>
                <a:hlinkClick r:id="rId3"/>
              </a:rPr>
              <a:t>https://discord.gg/lockpicking</a:t>
            </a:r>
            <a:endParaRPr lang="en-US" sz="1600" dirty="0">
              <a:solidFill>
                <a:srgbClr val="E5E5E5"/>
              </a:solidFill>
            </a:endParaRPr>
          </a:p>
          <a:p>
            <a:pPr algn="ctr"/>
            <a:r>
              <a:rPr lang="en-US" sz="1600" dirty="0">
                <a:solidFill>
                  <a:srgbClr val="E5E5E5"/>
                </a:solidFill>
              </a:rPr>
              <a:t>TCM Security </a:t>
            </a:r>
            <a:r>
              <a:rPr lang="en-US" sz="1600" dirty="0">
                <a:solidFill>
                  <a:srgbClr val="E5E5E5"/>
                </a:solidFill>
                <a:hlinkClick r:id="rId4"/>
              </a:rPr>
              <a:t>https://discord.gg/yyDGweSvdJ</a:t>
            </a:r>
            <a:endParaRPr lang="en-US" sz="1600" dirty="0">
              <a:solidFill>
                <a:srgbClr val="E5E5E5"/>
              </a:solidFill>
            </a:endParaRPr>
          </a:p>
          <a:p>
            <a:pPr algn="ctr"/>
            <a:r>
              <a:rPr lang="en-US" sz="1600" dirty="0">
                <a:solidFill>
                  <a:srgbClr val="E5E5E5"/>
                </a:solidFill>
              </a:rPr>
              <a:t>Recon InfoSec </a:t>
            </a:r>
            <a:r>
              <a:rPr lang="en-US" sz="1600" dirty="0">
                <a:solidFill>
                  <a:srgbClr val="E5E5E5"/>
                </a:solidFill>
                <a:hlinkClick r:id="rId5"/>
              </a:rPr>
              <a:t>https://discord.gg/reconinfosec</a:t>
            </a:r>
            <a:endParaRPr lang="en-US" sz="1600" dirty="0">
              <a:solidFill>
                <a:srgbClr val="E5E5E5"/>
              </a:solidFill>
            </a:endParaRPr>
          </a:p>
          <a:p>
            <a:pPr algn="ctr"/>
            <a:r>
              <a:rPr lang="en-US" sz="1600" dirty="0">
                <a:solidFill>
                  <a:srgbClr val="E5E5E5"/>
                </a:solidFill>
              </a:rPr>
              <a:t>Security Blue Team </a:t>
            </a:r>
            <a:r>
              <a:rPr lang="en-US" sz="1600" dirty="0">
                <a:solidFill>
                  <a:srgbClr val="E5E5E5"/>
                </a:solidFill>
                <a:hlinkClick r:id="rId6"/>
              </a:rPr>
              <a:t>https://discord.gg/uP8t6RH2ZX</a:t>
            </a:r>
            <a:endParaRPr lang="en-US" sz="1600" dirty="0">
              <a:solidFill>
                <a:srgbClr val="E5E5E5"/>
              </a:solidFill>
            </a:endParaRPr>
          </a:p>
          <a:p>
            <a:pPr algn="ctr"/>
            <a:r>
              <a:rPr lang="en-US" sz="1600" dirty="0">
                <a:solidFill>
                  <a:srgbClr val="E5E5E5"/>
                </a:solidFill>
              </a:rPr>
              <a:t>Digital Forensics </a:t>
            </a:r>
            <a:r>
              <a:rPr lang="en-US" sz="1600" dirty="0">
                <a:solidFill>
                  <a:srgbClr val="E5E5E5"/>
                </a:solidFill>
                <a:hlinkClick r:id="rId7"/>
              </a:rPr>
              <a:t>https://discord.gg/digital-forensics-427876741990711298</a:t>
            </a:r>
            <a:endParaRPr lang="en-US" sz="1600" dirty="0">
              <a:solidFill>
                <a:srgbClr val="E5E5E5"/>
              </a:solidFill>
            </a:endParaRPr>
          </a:p>
          <a:p>
            <a:pPr algn="ctr"/>
            <a:r>
              <a:rPr lang="en-US" sz="1600" dirty="0">
                <a:solidFill>
                  <a:srgbClr val="E5E5E5"/>
                </a:solidFill>
              </a:rPr>
              <a:t>Extraordinary League of Pickers </a:t>
            </a:r>
            <a:r>
              <a:rPr lang="en-US" sz="1600" dirty="0">
                <a:solidFill>
                  <a:srgbClr val="E5E5E5"/>
                </a:solidFill>
                <a:hlinkClick r:id="rId8"/>
              </a:rPr>
              <a:t>https://discord.gg/jNHU88WHYN</a:t>
            </a:r>
            <a:endParaRPr lang="en-US" sz="1600" dirty="0">
              <a:solidFill>
                <a:srgbClr val="E5E5E5"/>
              </a:solidFill>
            </a:endParaRPr>
          </a:p>
          <a:p>
            <a:pPr algn="ctr"/>
            <a:r>
              <a:rPr lang="en-US" sz="1600" dirty="0" err="1">
                <a:solidFill>
                  <a:srgbClr val="E5E5E5"/>
                </a:solidFill>
              </a:rPr>
              <a:t>GeoSpy</a:t>
            </a:r>
            <a:r>
              <a:rPr lang="en-US" sz="1600" dirty="0">
                <a:solidFill>
                  <a:srgbClr val="E5E5E5"/>
                </a:solidFill>
              </a:rPr>
              <a:t> </a:t>
            </a:r>
            <a:r>
              <a:rPr lang="en-US" sz="1600" dirty="0">
                <a:solidFill>
                  <a:srgbClr val="E5E5E5"/>
                </a:solidFill>
                <a:hlinkClick r:id="rId9"/>
              </a:rPr>
              <a:t>https://discord.gg/myDs45F3nm</a:t>
            </a:r>
            <a:endParaRPr lang="en-US" sz="1600" dirty="0">
              <a:solidFill>
                <a:srgbClr val="E5E5E5"/>
              </a:solidFill>
            </a:endParaRPr>
          </a:p>
          <a:p>
            <a:pPr algn="ctr"/>
            <a:r>
              <a:rPr lang="en-US" sz="1600" dirty="0" err="1">
                <a:solidFill>
                  <a:srgbClr val="E5E5E5"/>
                </a:solidFill>
              </a:rPr>
              <a:t>OffSec</a:t>
            </a:r>
            <a:r>
              <a:rPr lang="en-US" sz="1600" dirty="0">
                <a:solidFill>
                  <a:srgbClr val="E5E5E5"/>
                </a:solidFill>
              </a:rPr>
              <a:t> </a:t>
            </a:r>
            <a:r>
              <a:rPr lang="en-US" sz="1600" dirty="0">
                <a:solidFill>
                  <a:srgbClr val="E5E5E5"/>
                </a:solidFill>
                <a:hlinkClick r:id="rId10"/>
              </a:rPr>
              <a:t>https://discord.gg/QQfMN5Z9Zu</a:t>
            </a:r>
            <a:endParaRPr lang="en-US" sz="1600" dirty="0">
              <a:solidFill>
                <a:srgbClr val="E5E5E5"/>
              </a:solidFill>
            </a:endParaRPr>
          </a:p>
          <a:p>
            <a:pPr algn="ctr"/>
            <a:r>
              <a:rPr lang="en-US" sz="1600" dirty="0" err="1">
                <a:solidFill>
                  <a:srgbClr val="E5E5E5"/>
                </a:solidFill>
              </a:rPr>
              <a:t>TryHackMe</a:t>
            </a:r>
            <a:r>
              <a:rPr lang="en-US" sz="1600" dirty="0">
                <a:solidFill>
                  <a:srgbClr val="E5E5E5"/>
                </a:solidFill>
              </a:rPr>
              <a:t> </a:t>
            </a:r>
            <a:r>
              <a:rPr lang="en-US" sz="1600" dirty="0">
                <a:solidFill>
                  <a:srgbClr val="E5E5E5"/>
                </a:solidFill>
                <a:hlinkClick r:id="rId11"/>
              </a:rPr>
              <a:t>https://discord.gg/8H9EUhVddC</a:t>
            </a:r>
            <a:endParaRPr lang="en-US" sz="1600" dirty="0">
              <a:solidFill>
                <a:srgbClr val="E5E5E5"/>
              </a:solidFill>
            </a:endParaRPr>
          </a:p>
          <a:p>
            <a:pPr algn="ctr"/>
            <a:r>
              <a:rPr lang="en-US" sz="1600" dirty="0" err="1">
                <a:solidFill>
                  <a:srgbClr val="E5E5E5"/>
                </a:solidFill>
              </a:rPr>
              <a:t>HackTheBox</a:t>
            </a:r>
            <a:r>
              <a:rPr lang="en-US" sz="1600" dirty="0">
                <a:solidFill>
                  <a:srgbClr val="E5E5E5"/>
                </a:solidFill>
              </a:rPr>
              <a:t> </a:t>
            </a:r>
            <a:r>
              <a:rPr lang="en-US" sz="1600" dirty="0">
                <a:solidFill>
                  <a:srgbClr val="E5E5E5"/>
                </a:solidFill>
                <a:hlinkClick r:id="rId12"/>
              </a:rPr>
              <a:t>https://discord.gg/hackthebox</a:t>
            </a:r>
            <a:endParaRPr lang="en-US" sz="1600" dirty="0">
              <a:solidFill>
                <a:srgbClr val="E5E5E5"/>
              </a:solidFill>
            </a:endParaRPr>
          </a:p>
          <a:p>
            <a:pPr algn="ctr"/>
            <a:r>
              <a:rPr lang="en-US" sz="1600" dirty="0" err="1">
                <a:solidFill>
                  <a:srgbClr val="E5E5E5"/>
                </a:solidFill>
              </a:rPr>
              <a:t>BlueTeam</a:t>
            </a:r>
            <a:r>
              <a:rPr lang="en-US" sz="1600" dirty="0">
                <a:solidFill>
                  <a:srgbClr val="E5E5E5"/>
                </a:solidFill>
              </a:rPr>
              <a:t> Labs Online </a:t>
            </a:r>
            <a:r>
              <a:rPr lang="en-US" sz="1600" dirty="0">
                <a:solidFill>
                  <a:srgbClr val="E5E5E5"/>
                </a:solidFill>
                <a:hlinkClick r:id="rId13"/>
              </a:rPr>
              <a:t>https://discord.gg/PuEMwyGzWd</a:t>
            </a:r>
            <a:endParaRPr lang="en-US" sz="1600" dirty="0">
              <a:solidFill>
                <a:srgbClr val="E5E5E5"/>
              </a:solidFill>
            </a:endParaRPr>
          </a:p>
          <a:p>
            <a:pPr algn="ctr"/>
            <a:r>
              <a:rPr lang="en-US" sz="1600" dirty="0">
                <a:solidFill>
                  <a:srgbClr val="E5E5E5"/>
                </a:solidFill>
              </a:rPr>
              <a:t>Hack This Site </a:t>
            </a:r>
            <a:r>
              <a:rPr lang="en-US" sz="1600" dirty="0">
                <a:solidFill>
                  <a:srgbClr val="E5E5E5"/>
                </a:solidFill>
                <a:hlinkClick r:id="rId14"/>
              </a:rPr>
              <a:t>https://discord.gg/sgEHEyjPwu</a:t>
            </a:r>
            <a:endParaRPr lang="en-US" sz="1600" dirty="0">
              <a:solidFill>
                <a:srgbClr val="E5E5E5"/>
              </a:solidFill>
            </a:endParaRPr>
          </a:p>
          <a:p>
            <a:pPr algn="ctr"/>
            <a:r>
              <a:rPr lang="en-US" sz="1600" dirty="0">
                <a:solidFill>
                  <a:srgbClr val="E5E5E5"/>
                </a:solidFill>
              </a:rPr>
              <a:t>Cyber Jobs  Hunting </a:t>
            </a:r>
            <a:r>
              <a:rPr lang="en-US" sz="1600" dirty="0">
                <a:solidFill>
                  <a:srgbClr val="E5E5E5"/>
                </a:solidFill>
                <a:hlinkClick r:id="rId15"/>
              </a:rPr>
              <a:t>https://discord.gg/KB62Bs2aYz</a:t>
            </a:r>
            <a:endParaRPr lang="en-US" sz="1600" dirty="0">
              <a:solidFill>
                <a:srgbClr val="E5E5E5"/>
              </a:solidFill>
            </a:endParaRPr>
          </a:p>
          <a:p>
            <a:pPr algn="ctr"/>
            <a:endParaRPr lang="en-US" sz="1600" dirty="0"/>
          </a:p>
        </p:txBody>
      </p:sp>
    </p:spTree>
    <p:extLst>
      <p:ext uri="{BB962C8B-B14F-4D97-AF65-F5344CB8AC3E}">
        <p14:creationId xmlns:p14="http://schemas.microsoft.com/office/powerpoint/2010/main" val="4067460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My Non‑Linear Journey</a:t>
            </a:r>
            <a:endParaRPr lang="en-US" sz="2800" dirty="0"/>
          </a:p>
        </p:txBody>
      </p:sp>
      <p:sp>
        <p:nvSpPr>
          <p:cNvPr id="3" name="Shape 1"/>
          <p:cNvSpPr/>
          <p:nvPr/>
        </p:nvSpPr>
        <p:spPr>
          <a:xfrm>
            <a:off x="548640" y="1729740"/>
            <a:ext cx="2560320" cy="1828800"/>
          </a:xfrm>
          <a:prstGeom prst="roundRect">
            <a:avLst>
              <a:gd name="adj" fmla="val 2500"/>
            </a:avLst>
          </a:prstGeom>
          <a:solidFill>
            <a:srgbClr val="0A3D62"/>
          </a:solidFill>
          <a:ln w="12700">
            <a:solidFill>
              <a:srgbClr val="2EC4B6"/>
            </a:solidFill>
            <a:prstDash val="solid"/>
          </a:ln>
        </p:spPr>
        <p:txBody>
          <a:bodyPr/>
          <a:lstStyle/>
          <a:p>
            <a:endParaRPr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0200" y="2255520"/>
            <a:ext cx="457200" cy="457200"/>
          </a:xfrm>
          <a:prstGeom prst="rect">
            <a:avLst/>
          </a:prstGeom>
        </p:spPr>
      </p:pic>
      <p:sp>
        <p:nvSpPr>
          <p:cNvPr id="5" name="Text 2"/>
          <p:cNvSpPr/>
          <p:nvPr/>
        </p:nvSpPr>
        <p:spPr>
          <a:xfrm>
            <a:off x="548640" y="2834640"/>
            <a:ext cx="2560320" cy="457200"/>
          </a:xfrm>
          <a:prstGeom prst="rect">
            <a:avLst/>
          </a:prstGeom>
          <a:noFill/>
          <a:ln/>
        </p:spPr>
        <p:txBody>
          <a:bodyPr wrap="square" rtlCol="0" anchor="ctr"/>
          <a:lstStyle/>
          <a:p>
            <a:pPr marL="0" indent="0" algn="ctr">
              <a:buNone/>
            </a:pPr>
            <a:r>
              <a:rPr lang="en-US" sz="1600" b="1" dirty="0">
                <a:solidFill>
                  <a:srgbClr val="E5E5E5"/>
                </a:solidFill>
              </a:rPr>
              <a:t>Toilets</a:t>
            </a:r>
            <a:endParaRPr lang="en-US" sz="1600" dirty="0"/>
          </a:p>
        </p:txBody>
      </p:sp>
      <p:sp>
        <p:nvSpPr>
          <p:cNvPr id="6" name="Shape 3"/>
          <p:cNvSpPr/>
          <p:nvPr/>
        </p:nvSpPr>
        <p:spPr>
          <a:xfrm>
            <a:off x="329184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3400" y="2247900"/>
            <a:ext cx="457200" cy="457200"/>
          </a:xfrm>
          <a:prstGeom prst="rect">
            <a:avLst/>
          </a:prstGeom>
        </p:spPr>
      </p:pic>
      <p:sp>
        <p:nvSpPr>
          <p:cNvPr id="8" name="Text 4"/>
          <p:cNvSpPr/>
          <p:nvPr/>
        </p:nvSpPr>
        <p:spPr>
          <a:xfrm>
            <a:off x="3291840" y="2834640"/>
            <a:ext cx="2560320" cy="457200"/>
          </a:xfrm>
          <a:prstGeom prst="rect">
            <a:avLst/>
          </a:prstGeom>
          <a:noFill/>
          <a:ln/>
        </p:spPr>
        <p:txBody>
          <a:bodyPr wrap="square" rtlCol="0" anchor="ctr"/>
          <a:lstStyle/>
          <a:p>
            <a:pPr marL="0" indent="0" algn="ctr">
              <a:buNone/>
            </a:pPr>
            <a:r>
              <a:rPr lang="en-US" sz="1600" b="1" dirty="0">
                <a:solidFill>
                  <a:srgbClr val="E5E5E5"/>
                </a:solidFill>
              </a:rPr>
              <a:t>Trains</a:t>
            </a:r>
            <a:endParaRPr lang="en-US" sz="1600" dirty="0"/>
          </a:p>
        </p:txBody>
      </p:sp>
      <p:sp>
        <p:nvSpPr>
          <p:cNvPr id="9" name="Shape 5"/>
          <p:cNvSpPr/>
          <p:nvPr/>
        </p:nvSpPr>
        <p:spPr>
          <a:xfrm>
            <a:off x="612648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8040" y="2247900"/>
            <a:ext cx="457200" cy="457200"/>
          </a:xfrm>
          <a:prstGeom prst="rect">
            <a:avLst/>
          </a:prstGeom>
        </p:spPr>
      </p:pic>
      <p:sp>
        <p:nvSpPr>
          <p:cNvPr id="11" name="Text 6"/>
          <p:cNvSpPr/>
          <p:nvPr/>
        </p:nvSpPr>
        <p:spPr>
          <a:xfrm>
            <a:off x="6126480" y="2834640"/>
            <a:ext cx="2560320" cy="457200"/>
          </a:xfrm>
          <a:prstGeom prst="rect">
            <a:avLst/>
          </a:prstGeom>
          <a:noFill/>
          <a:ln/>
        </p:spPr>
        <p:txBody>
          <a:bodyPr wrap="square" rtlCol="0" anchor="ctr"/>
          <a:lstStyle/>
          <a:p>
            <a:pPr marL="0" indent="0" algn="ctr">
              <a:buNone/>
            </a:pPr>
            <a:r>
              <a:rPr lang="en-US" sz="1600" b="1" dirty="0">
                <a:solidFill>
                  <a:srgbClr val="E5E5E5"/>
                </a:solidFill>
              </a:rPr>
              <a:t>Tech</a:t>
            </a:r>
            <a:endParaRPr lang="en-US" sz="1600" dirty="0"/>
          </a:p>
        </p:txBody>
      </p:sp>
      <p:pic>
        <p:nvPicPr>
          <p:cNvPr id="13" name="Image 0" descr="preencoded.png">
            <a:extLst>
              <a:ext uri="{FF2B5EF4-FFF2-40B4-BE49-F238E27FC236}">
                <a16:creationId xmlns:a16="http://schemas.microsoft.com/office/drawing/2014/main" id="{56C65C1F-8599-972F-78DA-0ED39BA92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9720" y="2255520"/>
            <a:ext cx="457200" cy="457200"/>
          </a:xfrm>
          <a:prstGeom prst="rect">
            <a:avLst/>
          </a:prstGeom>
        </p:spPr>
      </p:pic>
      <p:sp>
        <p:nvSpPr>
          <p:cNvPr id="14" name="Text 2">
            <a:extLst>
              <a:ext uri="{FF2B5EF4-FFF2-40B4-BE49-F238E27FC236}">
                <a16:creationId xmlns:a16="http://schemas.microsoft.com/office/drawing/2014/main" id="{7C141572-F081-E5A8-C981-4F728D1E4533}"/>
              </a:ext>
            </a:extLst>
          </p:cNvPr>
          <p:cNvSpPr/>
          <p:nvPr/>
        </p:nvSpPr>
        <p:spPr>
          <a:xfrm>
            <a:off x="518160" y="2834640"/>
            <a:ext cx="2560320" cy="457200"/>
          </a:xfrm>
          <a:prstGeom prst="rect">
            <a:avLst/>
          </a:prstGeom>
          <a:noFill/>
          <a:ln/>
        </p:spPr>
        <p:txBody>
          <a:bodyPr wrap="square" rtlCol="0" anchor="ctr"/>
          <a:lstStyle/>
          <a:p>
            <a:pPr marL="0" indent="0" algn="ctr">
              <a:buNone/>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Big Wins &amp; Real Challenges</a:t>
            </a:r>
            <a:endParaRPr lang="en-US" sz="2800" dirty="0"/>
          </a:p>
        </p:txBody>
      </p:sp>
      <p:sp>
        <p:nvSpPr>
          <p:cNvPr id="3" name="Shape 1"/>
          <p:cNvSpPr/>
          <p:nvPr/>
        </p:nvSpPr>
        <p:spPr>
          <a:xfrm>
            <a:off x="45720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417320"/>
            <a:ext cx="320040" cy="320040"/>
          </a:xfrm>
          <a:prstGeom prst="rect">
            <a:avLst/>
          </a:prstGeom>
        </p:spPr>
      </p:pic>
      <p:sp>
        <p:nvSpPr>
          <p:cNvPr id="5" name="Text 2"/>
          <p:cNvSpPr/>
          <p:nvPr/>
        </p:nvSpPr>
        <p:spPr>
          <a:xfrm>
            <a:off x="1005840" y="1417320"/>
            <a:ext cx="3291840" cy="320040"/>
          </a:xfrm>
          <a:prstGeom prst="rect">
            <a:avLst/>
          </a:prstGeom>
          <a:noFill/>
          <a:ln/>
        </p:spPr>
        <p:txBody>
          <a:bodyPr wrap="square" rtlCol="0" anchor="ctr"/>
          <a:lstStyle/>
          <a:p>
            <a:pPr marL="0" indent="0">
              <a:buNone/>
            </a:pPr>
            <a:r>
              <a:rPr lang="en-US" sz="1800" b="1" dirty="0">
                <a:solidFill>
                  <a:srgbClr val="FCA311"/>
                </a:solidFill>
              </a:rPr>
              <a:t>Wins</a:t>
            </a:r>
            <a:endParaRPr lang="en-US" sz="1800" dirty="0"/>
          </a:p>
        </p:txBody>
      </p:sp>
      <p:sp>
        <p:nvSpPr>
          <p:cNvPr id="6" name="Text 3"/>
          <p:cNvSpPr/>
          <p:nvPr/>
        </p:nvSpPr>
        <p:spPr>
          <a:xfrm>
            <a:off x="64008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Supported Hershey’s Chocolate, Pepsi, Department of Homeland Security, U.S. Army, US Air Force, and NASA.</a:t>
            </a:r>
          </a:p>
          <a:p>
            <a:pPr marL="190500" indent="-190500">
              <a:buSzPct val="100000"/>
              <a:buChar char="•"/>
            </a:pPr>
            <a:r>
              <a:rPr lang="en-US" sz="1400" dirty="0">
                <a:solidFill>
                  <a:srgbClr val="E5E5E5"/>
                </a:solidFill>
              </a:rPr>
              <a:t>Current Ambassador for Simply Cyber in Northern Utah.</a:t>
            </a:r>
          </a:p>
          <a:p>
            <a:pPr marL="647700" lvl="1" indent="-190500">
              <a:buSzPct val="100000"/>
              <a:buChar char="•"/>
            </a:pPr>
            <a:r>
              <a:rPr lang="en-US" sz="1400" dirty="0">
                <a:solidFill>
                  <a:srgbClr val="E5E5E5"/>
                </a:solidFill>
              </a:rPr>
              <a:t>https://simplycyber.io/discord</a:t>
            </a:r>
          </a:p>
          <a:p>
            <a:pPr marL="190500" indent="-190500">
              <a:buSzPct val="100000"/>
              <a:buChar char="•"/>
            </a:pPr>
            <a:endParaRPr lang="en-US" sz="1400" dirty="0"/>
          </a:p>
        </p:txBody>
      </p:sp>
      <p:sp>
        <p:nvSpPr>
          <p:cNvPr id="7" name="Shape 4"/>
          <p:cNvSpPr/>
          <p:nvPr/>
        </p:nvSpPr>
        <p:spPr>
          <a:xfrm>
            <a:off x="466344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417320"/>
            <a:ext cx="320040" cy="320040"/>
          </a:xfrm>
          <a:prstGeom prst="rect">
            <a:avLst/>
          </a:prstGeom>
        </p:spPr>
      </p:pic>
      <p:sp>
        <p:nvSpPr>
          <p:cNvPr id="9" name="Text 5"/>
          <p:cNvSpPr/>
          <p:nvPr/>
        </p:nvSpPr>
        <p:spPr>
          <a:xfrm>
            <a:off x="5212080" y="1417320"/>
            <a:ext cx="3291840" cy="320040"/>
          </a:xfrm>
          <a:prstGeom prst="rect">
            <a:avLst/>
          </a:prstGeom>
          <a:noFill/>
          <a:ln/>
        </p:spPr>
        <p:txBody>
          <a:bodyPr wrap="square" rtlCol="0" anchor="ctr"/>
          <a:lstStyle/>
          <a:p>
            <a:pPr marL="0" indent="0">
              <a:buNone/>
            </a:pPr>
            <a:r>
              <a:rPr lang="en-US" sz="1800" b="1" dirty="0">
                <a:solidFill>
                  <a:srgbClr val="FCA311"/>
                </a:solidFill>
              </a:rPr>
              <a:t>Challenges</a:t>
            </a:r>
            <a:endParaRPr lang="en-US" sz="1800" dirty="0"/>
          </a:p>
        </p:txBody>
      </p:sp>
      <p:sp>
        <p:nvSpPr>
          <p:cNvPr id="10" name="Text 6"/>
          <p:cNvSpPr/>
          <p:nvPr/>
        </p:nvSpPr>
        <p:spPr>
          <a:xfrm>
            <a:off x="484632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High‑stakes incidents demand calm and rapid response.</a:t>
            </a:r>
            <a:endParaRPr lang="en-US" sz="1400" dirty="0"/>
          </a:p>
          <a:p>
            <a:pPr marL="190500" indent="-190500">
              <a:buSzPct val="100000"/>
              <a:buChar char="•"/>
            </a:pPr>
            <a:r>
              <a:rPr lang="en-US" sz="1400" dirty="0">
                <a:solidFill>
                  <a:srgbClr val="E5E5E5"/>
                </a:solidFill>
              </a:rPr>
              <a:t>Remaining calm under pressure during DDoS, or Ransomware attacks.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Where Cybersecurity Meets Humanity</a:t>
            </a:r>
            <a:endParaRPr lang="en-US" sz="2800" dirty="0"/>
          </a:p>
        </p:txBody>
      </p:sp>
      <p:sp>
        <p:nvSpPr>
          <p:cNvPr id="3" name="Shape 1"/>
          <p:cNvSpPr/>
          <p:nvPr/>
        </p:nvSpPr>
        <p:spPr>
          <a:xfrm>
            <a:off x="7315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040" y="1935480"/>
            <a:ext cx="548640" cy="548640"/>
          </a:xfrm>
          <a:prstGeom prst="rect">
            <a:avLst/>
          </a:prstGeom>
        </p:spPr>
      </p:pic>
      <p:sp>
        <p:nvSpPr>
          <p:cNvPr id="5" name="Text 2"/>
          <p:cNvSpPr/>
          <p:nvPr/>
        </p:nvSpPr>
        <p:spPr>
          <a:xfrm>
            <a:off x="731520" y="2575560"/>
            <a:ext cx="2011680" cy="365760"/>
          </a:xfrm>
          <a:prstGeom prst="rect">
            <a:avLst/>
          </a:prstGeom>
          <a:noFill/>
          <a:ln/>
        </p:spPr>
        <p:txBody>
          <a:bodyPr wrap="square" rtlCol="0" anchor="ctr"/>
          <a:lstStyle/>
          <a:p>
            <a:pPr marL="0" indent="0" algn="ctr">
              <a:buNone/>
            </a:pPr>
            <a:r>
              <a:rPr lang="en-US" sz="1400" b="1" dirty="0">
                <a:solidFill>
                  <a:srgbClr val="E5E5E5"/>
                </a:solidFill>
              </a:rPr>
              <a:t>People</a:t>
            </a:r>
            <a:endParaRPr lang="en-US" sz="1400" dirty="0"/>
          </a:p>
        </p:txBody>
      </p:sp>
      <p:sp>
        <p:nvSpPr>
          <p:cNvPr id="6" name="Shape 3"/>
          <p:cNvSpPr/>
          <p:nvPr/>
        </p:nvSpPr>
        <p:spPr>
          <a:xfrm>
            <a:off x="34747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6240" y="1935480"/>
            <a:ext cx="548640" cy="548640"/>
          </a:xfrm>
          <a:prstGeom prst="rect">
            <a:avLst/>
          </a:prstGeom>
        </p:spPr>
      </p:pic>
      <p:sp>
        <p:nvSpPr>
          <p:cNvPr id="8" name="Text 4"/>
          <p:cNvSpPr/>
          <p:nvPr/>
        </p:nvSpPr>
        <p:spPr>
          <a:xfrm>
            <a:off x="3474720" y="2575560"/>
            <a:ext cx="2011680" cy="365760"/>
          </a:xfrm>
          <a:prstGeom prst="rect">
            <a:avLst/>
          </a:prstGeom>
          <a:noFill/>
          <a:ln/>
        </p:spPr>
        <p:txBody>
          <a:bodyPr wrap="square" rtlCol="0" anchor="ctr"/>
          <a:lstStyle/>
          <a:p>
            <a:pPr marL="0" indent="0" algn="ctr">
              <a:buNone/>
            </a:pPr>
            <a:r>
              <a:rPr lang="en-US" sz="1400" b="1" dirty="0">
                <a:solidFill>
                  <a:srgbClr val="E5E5E5"/>
                </a:solidFill>
              </a:rPr>
              <a:t>Process</a:t>
            </a:r>
            <a:endParaRPr lang="en-US" sz="1400" dirty="0"/>
          </a:p>
        </p:txBody>
      </p:sp>
      <p:sp>
        <p:nvSpPr>
          <p:cNvPr id="9" name="Shape 5"/>
          <p:cNvSpPr/>
          <p:nvPr/>
        </p:nvSpPr>
        <p:spPr>
          <a:xfrm>
            <a:off x="62179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9440" y="1935480"/>
            <a:ext cx="548640" cy="548640"/>
          </a:xfrm>
          <a:prstGeom prst="rect">
            <a:avLst/>
          </a:prstGeom>
        </p:spPr>
      </p:pic>
      <p:sp>
        <p:nvSpPr>
          <p:cNvPr id="11" name="Text 6"/>
          <p:cNvSpPr/>
          <p:nvPr/>
        </p:nvSpPr>
        <p:spPr>
          <a:xfrm>
            <a:off x="6217920" y="2575560"/>
            <a:ext cx="2011680" cy="365760"/>
          </a:xfrm>
          <a:prstGeom prst="rect">
            <a:avLst/>
          </a:prstGeom>
          <a:noFill/>
          <a:ln/>
        </p:spPr>
        <p:txBody>
          <a:bodyPr wrap="square" rtlCol="0" anchor="ctr"/>
          <a:lstStyle/>
          <a:p>
            <a:pPr marL="0" indent="0" algn="ctr">
              <a:buNone/>
            </a:pPr>
            <a:r>
              <a:rPr lang="en-US" sz="1400" b="1" dirty="0">
                <a:solidFill>
                  <a:srgbClr val="E5E5E5"/>
                </a:solidFill>
              </a:rPr>
              <a:t>Technology</a:t>
            </a:r>
            <a:endParaRPr lang="en-US" sz="1400" dirty="0"/>
          </a:p>
        </p:txBody>
      </p:sp>
      <p:sp>
        <p:nvSpPr>
          <p:cNvPr id="12" name="Text 7"/>
          <p:cNvSpPr/>
          <p:nvPr/>
        </p:nvSpPr>
        <p:spPr>
          <a:xfrm>
            <a:off x="640080" y="3657600"/>
            <a:ext cx="7863840" cy="1188720"/>
          </a:xfrm>
          <a:prstGeom prst="rect">
            <a:avLst/>
          </a:prstGeom>
          <a:noFill/>
          <a:ln/>
        </p:spPr>
        <p:txBody>
          <a:bodyPr wrap="square" rtlCol="0" anchor="ctr"/>
          <a:lstStyle/>
          <a:p>
            <a:pPr marL="190500" indent="-190500">
              <a:buSzPct val="100000"/>
              <a:buChar char="•"/>
            </a:pPr>
            <a:r>
              <a:rPr lang="en-US" sz="1400" b="1" dirty="0">
                <a:solidFill>
                  <a:srgbClr val="E5E5E5"/>
                </a:solidFill>
              </a:rPr>
              <a:t>Cybersecurity = People + Process + Technology</a:t>
            </a:r>
            <a:endParaRPr lang="en-US" sz="1400" dirty="0"/>
          </a:p>
          <a:p>
            <a:pPr marL="190500" indent="-190500">
              <a:buSzPct val="100000"/>
              <a:buChar char="•"/>
            </a:pPr>
            <a:r>
              <a:rPr lang="en-US" sz="1400" dirty="0">
                <a:solidFill>
                  <a:srgbClr val="E5E5E5"/>
                </a:solidFill>
              </a:rPr>
              <a:t>Focus: turning challenges into strengths</a:t>
            </a:r>
            <a:endParaRPr lang="en-US" sz="1400" dirty="0"/>
          </a:p>
          <a:p>
            <a:pPr marL="190500" indent="-190500">
              <a:buSzPct val="100000"/>
              <a:buChar char="•"/>
            </a:pPr>
            <a:r>
              <a:rPr lang="en-US" sz="1400" dirty="0">
                <a:solidFill>
                  <a:srgbClr val="E5E5E5"/>
                </a:solidFill>
              </a:rPr>
              <a:t>Preview: learning to speak security in business terms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600" b="1" dirty="0">
                <a:solidFill>
                  <a:srgbClr val="FCA311"/>
                </a:solidFill>
              </a:rPr>
              <a:t>Technical Debt: A Hidden Threat</a:t>
            </a:r>
            <a:endParaRPr lang="en-US" sz="2600" dirty="0"/>
          </a:p>
        </p:txBody>
      </p:sp>
      <p:sp>
        <p:nvSpPr>
          <p:cNvPr id="3" name="Text 1"/>
          <p:cNvSpPr/>
          <p:nvPr/>
        </p:nvSpPr>
        <p:spPr>
          <a:xfrm>
            <a:off x="457200" y="2654276"/>
            <a:ext cx="4653373" cy="1828800"/>
          </a:xfrm>
          <a:prstGeom prst="rect">
            <a:avLst/>
          </a:prstGeom>
          <a:noFill/>
          <a:ln/>
        </p:spPr>
        <p:txBody>
          <a:bodyPr wrap="square" rtlCol="0" anchor="ctr"/>
          <a:lstStyle/>
          <a:p>
            <a:pPr marL="190500" indent="-190500">
              <a:buSzPct val="100000"/>
              <a:buChar char="•"/>
            </a:pPr>
            <a:r>
              <a:rPr lang="en-US" sz="1400" dirty="0">
                <a:solidFill>
                  <a:srgbClr val="E5E5E5"/>
                </a:solidFill>
              </a:rPr>
              <a:t>Average breach cost: </a:t>
            </a:r>
            <a:r>
              <a:rPr lang="en-US" sz="1400" b="1" dirty="0">
                <a:solidFill>
                  <a:srgbClr val="FCA311"/>
                </a:solidFill>
              </a:rPr>
              <a:t>$4.24M</a:t>
            </a:r>
            <a:endParaRPr lang="en-US" sz="1400" dirty="0"/>
          </a:p>
          <a:p>
            <a:pPr marL="190500" indent="-190500">
              <a:buSzPct val="100000"/>
              <a:buChar char="•"/>
            </a:pPr>
            <a:r>
              <a:rPr lang="en-US" sz="1400" dirty="0">
                <a:solidFill>
                  <a:srgbClr val="E5E5E5"/>
                </a:solidFill>
              </a:rPr>
              <a:t>Downtime, customer churn, compliance fines &amp; lost trust</a:t>
            </a:r>
          </a:p>
          <a:p>
            <a:pPr marL="190500" indent="-190500">
              <a:buSzPct val="100000"/>
              <a:buChar char="•"/>
            </a:pPr>
            <a:r>
              <a:rPr lang="en-US" sz="1400" dirty="0">
                <a:solidFill>
                  <a:srgbClr val="E5E5E5"/>
                </a:solidFill>
              </a:rPr>
              <a:t>Tech debt consumes 20–40% of your technology estate</a:t>
            </a:r>
            <a:endParaRPr lang="en-US" sz="1400" dirty="0"/>
          </a:p>
          <a:p>
            <a:pPr marL="190500" indent="-190500">
              <a:buSzPct val="100000"/>
              <a:buChar char="•"/>
            </a:pPr>
            <a:r>
              <a:rPr lang="en-US" sz="1400" dirty="0">
                <a:solidFill>
                  <a:srgbClr val="E5E5E5"/>
                </a:solidFill>
              </a:rPr>
              <a:t>Outdated systems, unpatched software &amp; misconfigurations invite breaches</a:t>
            </a:r>
            <a:endParaRPr lang="en-US" sz="1400" dirty="0"/>
          </a:p>
          <a:p>
            <a:pPr marL="190500" indent="-190500">
              <a:buSzPct val="100000"/>
              <a:buChar char="•"/>
            </a:pPr>
            <a:r>
              <a:rPr lang="en-US" sz="1400" dirty="0">
                <a:solidFill>
                  <a:srgbClr val="E5E5E5"/>
                </a:solidFill>
              </a:rPr>
              <a:t>Debt multiplies business risk by exposing vulnerabilities</a:t>
            </a:r>
            <a:endParaRPr lang="en-US" sz="1400" dirty="0"/>
          </a:p>
          <a:p>
            <a:pPr marL="190500" indent="-190500">
              <a:buSzPct val="100000"/>
              <a:buChar char="•"/>
            </a:pPr>
            <a:endParaRPr lang="en-US" sz="1400" dirty="0"/>
          </a:p>
        </p:txBody>
      </p:sp>
      <p:sp>
        <p:nvSpPr>
          <p:cNvPr id="4" name="Shape 2"/>
          <p:cNvSpPr/>
          <p:nvPr/>
        </p:nvSpPr>
        <p:spPr>
          <a:xfrm>
            <a:off x="1275939" y="1144258"/>
            <a:ext cx="2743200" cy="1463040"/>
          </a:xfrm>
          <a:prstGeom prst="roundRect">
            <a:avLst>
              <a:gd name="adj" fmla="val 5000"/>
            </a:avLst>
          </a:prstGeom>
          <a:solidFill>
            <a:srgbClr val="0A3D62"/>
          </a:solidFill>
          <a:ln w="12700">
            <a:solidFill>
              <a:srgbClr val="2EC4B6"/>
            </a:solidFill>
            <a:prstDash val="solid"/>
          </a:ln>
        </p:spPr>
        <p:txBody>
          <a:bodyPr/>
          <a:lstStyle/>
          <a:p>
            <a:endParaRPr/>
          </a:p>
        </p:txBody>
      </p:sp>
      <p:sp>
        <p:nvSpPr>
          <p:cNvPr id="5" name="Text 3"/>
          <p:cNvSpPr/>
          <p:nvPr/>
        </p:nvSpPr>
        <p:spPr>
          <a:xfrm>
            <a:off x="1275939" y="1144258"/>
            <a:ext cx="2743200" cy="1463040"/>
          </a:xfrm>
          <a:prstGeom prst="rect">
            <a:avLst/>
          </a:prstGeom>
          <a:noFill/>
          <a:ln/>
        </p:spPr>
        <p:txBody>
          <a:bodyPr wrap="square" rtlCol="0" anchor="ctr"/>
          <a:lstStyle/>
          <a:p>
            <a:pPr marL="0" indent="0" algn="ctr">
              <a:buNone/>
            </a:pPr>
            <a:r>
              <a:rPr lang="en-US" sz="3200" b="1" dirty="0">
                <a:solidFill>
                  <a:srgbClr val="FCA311"/>
                </a:solidFill>
              </a:rPr>
              <a:t>$4.24M</a:t>
            </a:r>
            <a:endParaRPr lang="en-US" sz="3200" dirty="0"/>
          </a:p>
          <a:p>
            <a:pPr marL="0" indent="0" algn="ctr">
              <a:buNone/>
            </a:pPr>
            <a:r>
              <a:rPr lang="en-US" sz="1200" dirty="0">
                <a:solidFill>
                  <a:srgbClr val="A4B2C6"/>
                </a:solidFill>
              </a:rPr>
              <a:t>Avg. breach cost</a:t>
            </a:r>
            <a:endParaRPr lang="en-US" sz="3200" dirty="0"/>
          </a:p>
        </p:txBody>
      </p:sp>
      <p:pic>
        <p:nvPicPr>
          <p:cNvPr id="10" name="Picture 9" descr="Pile of American dollar banknotes">
            <a:extLst>
              <a:ext uri="{FF2B5EF4-FFF2-40B4-BE49-F238E27FC236}">
                <a16:creationId xmlns:a16="http://schemas.microsoft.com/office/drawing/2014/main" id="{E5F7ED6D-E92C-E737-2BA2-6A9F4FE63610}"/>
              </a:ext>
            </a:extLst>
          </p:cNvPr>
          <p:cNvPicPr>
            <a:picLocks noChangeAspect="1"/>
          </p:cNvPicPr>
          <p:nvPr/>
        </p:nvPicPr>
        <p:blipFill>
          <a:blip r:embed="rId3"/>
          <a:stretch>
            <a:fillRect/>
          </a:stretch>
        </p:blipFill>
        <p:spPr>
          <a:xfrm>
            <a:off x="4974226" y="1061731"/>
            <a:ext cx="4027161" cy="30200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Bridging Perspectives</a:t>
            </a:r>
            <a:endParaRPr lang="en-US" sz="2600" dirty="0"/>
          </a:p>
        </p:txBody>
      </p:sp>
      <p:sp>
        <p:nvSpPr>
          <p:cNvPr id="3" name="Shape 1"/>
          <p:cNvSpPr/>
          <p:nvPr/>
        </p:nvSpPr>
        <p:spPr>
          <a:xfrm>
            <a:off x="27432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611630"/>
            <a:ext cx="457200" cy="457200"/>
          </a:xfrm>
          <a:prstGeom prst="rect">
            <a:avLst/>
          </a:prstGeom>
        </p:spPr>
      </p:pic>
      <p:sp>
        <p:nvSpPr>
          <p:cNvPr id="5" name="Text 2"/>
          <p:cNvSpPr/>
          <p:nvPr/>
        </p:nvSpPr>
        <p:spPr>
          <a:xfrm>
            <a:off x="1188720" y="1611630"/>
            <a:ext cx="1463040" cy="365760"/>
          </a:xfrm>
          <a:prstGeom prst="rect">
            <a:avLst/>
          </a:prstGeom>
          <a:noFill/>
          <a:ln/>
        </p:spPr>
        <p:txBody>
          <a:bodyPr wrap="square" rtlCol="0" anchor="ctr"/>
          <a:lstStyle/>
          <a:p>
            <a:pPr marL="0" indent="0">
              <a:buNone/>
            </a:pPr>
            <a:r>
              <a:rPr lang="en-US" sz="1600" b="1" dirty="0">
                <a:solidFill>
                  <a:srgbClr val="FCA311"/>
                </a:solidFill>
              </a:rPr>
              <a:t>Financial</a:t>
            </a:r>
            <a:endParaRPr lang="en-US" sz="1600" dirty="0"/>
          </a:p>
        </p:txBody>
      </p:sp>
      <p:sp>
        <p:nvSpPr>
          <p:cNvPr id="6" name="Text 3"/>
          <p:cNvSpPr/>
          <p:nvPr/>
        </p:nvSpPr>
        <p:spPr>
          <a:xfrm>
            <a:off x="548640" y="2160270"/>
            <a:ext cx="2194560" cy="1371600"/>
          </a:xfrm>
          <a:prstGeom prst="rect">
            <a:avLst/>
          </a:prstGeom>
          <a:noFill/>
          <a:ln/>
        </p:spPr>
        <p:txBody>
          <a:bodyPr wrap="square" rtlCol="0" anchor="ctr"/>
          <a:lstStyle/>
          <a:p>
            <a:pPr marL="0" indent="0">
              <a:buNone/>
            </a:pPr>
            <a:r>
              <a:rPr lang="en-US" sz="1200" dirty="0">
                <a:solidFill>
                  <a:srgbClr val="E5E5E5"/>
                </a:solidFill>
              </a:rPr>
              <a:t>Translate CVEs into dollars: quantify losses and remediation costs.</a:t>
            </a:r>
            <a:endParaRPr lang="en-US" sz="1200" dirty="0"/>
          </a:p>
        </p:txBody>
      </p:sp>
      <p:sp>
        <p:nvSpPr>
          <p:cNvPr id="7" name="Shape 4"/>
          <p:cNvSpPr/>
          <p:nvPr/>
        </p:nvSpPr>
        <p:spPr>
          <a:xfrm>
            <a:off x="320040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6160" y="1611630"/>
            <a:ext cx="457200" cy="457200"/>
          </a:xfrm>
          <a:prstGeom prst="rect">
            <a:avLst/>
          </a:prstGeom>
        </p:spPr>
      </p:pic>
      <p:sp>
        <p:nvSpPr>
          <p:cNvPr id="9" name="Text 5"/>
          <p:cNvSpPr/>
          <p:nvPr/>
        </p:nvSpPr>
        <p:spPr>
          <a:xfrm>
            <a:off x="4114800" y="1611630"/>
            <a:ext cx="1463040" cy="365760"/>
          </a:xfrm>
          <a:prstGeom prst="rect">
            <a:avLst/>
          </a:prstGeom>
          <a:noFill/>
          <a:ln/>
        </p:spPr>
        <p:txBody>
          <a:bodyPr wrap="square" rtlCol="0" anchor="ctr"/>
          <a:lstStyle/>
          <a:p>
            <a:pPr marL="0" indent="0">
              <a:buNone/>
            </a:pPr>
            <a:r>
              <a:rPr lang="en-US" sz="1600" b="1" dirty="0">
                <a:solidFill>
                  <a:srgbClr val="FCA311"/>
                </a:solidFill>
              </a:rPr>
              <a:t>Operational</a:t>
            </a:r>
            <a:endParaRPr lang="en-US" sz="1600" dirty="0"/>
          </a:p>
        </p:txBody>
      </p:sp>
      <p:sp>
        <p:nvSpPr>
          <p:cNvPr id="10" name="Text 6"/>
          <p:cNvSpPr/>
          <p:nvPr/>
        </p:nvSpPr>
        <p:spPr>
          <a:xfrm>
            <a:off x="3474720" y="2160270"/>
            <a:ext cx="2194560" cy="1371600"/>
          </a:xfrm>
          <a:prstGeom prst="rect">
            <a:avLst/>
          </a:prstGeom>
          <a:noFill/>
          <a:ln/>
        </p:spPr>
        <p:txBody>
          <a:bodyPr wrap="square" rtlCol="0" anchor="ctr"/>
          <a:lstStyle/>
          <a:p>
            <a:pPr marL="0" indent="0">
              <a:buNone/>
            </a:pPr>
            <a:r>
              <a:rPr lang="en-US" sz="1200" dirty="0">
                <a:solidFill>
                  <a:srgbClr val="E5E5E5"/>
                </a:solidFill>
              </a:rPr>
              <a:t>Express impacts as downtime and productivity loss.</a:t>
            </a:r>
            <a:endParaRPr lang="en-US" sz="1200" dirty="0"/>
          </a:p>
        </p:txBody>
      </p:sp>
      <p:sp>
        <p:nvSpPr>
          <p:cNvPr id="11" name="Shape 7"/>
          <p:cNvSpPr/>
          <p:nvPr/>
        </p:nvSpPr>
        <p:spPr>
          <a:xfrm>
            <a:off x="612648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2240" y="1611630"/>
            <a:ext cx="457200" cy="457200"/>
          </a:xfrm>
          <a:prstGeom prst="rect">
            <a:avLst/>
          </a:prstGeom>
        </p:spPr>
      </p:pic>
      <p:sp>
        <p:nvSpPr>
          <p:cNvPr id="13" name="Text 8"/>
          <p:cNvSpPr/>
          <p:nvPr/>
        </p:nvSpPr>
        <p:spPr>
          <a:xfrm>
            <a:off x="7040880" y="1611630"/>
            <a:ext cx="1463040" cy="365760"/>
          </a:xfrm>
          <a:prstGeom prst="rect">
            <a:avLst/>
          </a:prstGeom>
          <a:noFill/>
          <a:ln/>
        </p:spPr>
        <p:txBody>
          <a:bodyPr wrap="square" rtlCol="0" anchor="ctr"/>
          <a:lstStyle/>
          <a:p>
            <a:pPr marL="0" indent="0">
              <a:buNone/>
            </a:pPr>
            <a:r>
              <a:rPr lang="en-US" sz="1600" b="1" dirty="0">
                <a:solidFill>
                  <a:srgbClr val="FCA311"/>
                </a:solidFill>
              </a:rPr>
              <a:t>Reputational</a:t>
            </a:r>
            <a:endParaRPr lang="en-US" sz="1600" dirty="0"/>
          </a:p>
        </p:txBody>
      </p:sp>
      <p:sp>
        <p:nvSpPr>
          <p:cNvPr id="14" name="Text 9"/>
          <p:cNvSpPr/>
          <p:nvPr/>
        </p:nvSpPr>
        <p:spPr>
          <a:xfrm>
            <a:off x="6400800" y="2160270"/>
            <a:ext cx="2194560" cy="1371600"/>
          </a:xfrm>
          <a:prstGeom prst="rect">
            <a:avLst/>
          </a:prstGeom>
          <a:noFill/>
          <a:ln/>
        </p:spPr>
        <p:txBody>
          <a:bodyPr wrap="square" rtlCol="0" anchor="ctr"/>
          <a:lstStyle/>
          <a:p>
            <a:pPr marL="0" indent="0">
              <a:buNone/>
            </a:pPr>
            <a:r>
              <a:rPr lang="en-US" sz="1200" dirty="0">
                <a:solidFill>
                  <a:srgbClr val="E5E5E5"/>
                </a:solidFill>
              </a:rPr>
              <a:t>Frame breaches as brand damage and erosion of trust.</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228600" y="205530"/>
            <a:ext cx="8229600" cy="640080"/>
          </a:xfrm>
          <a:prstGeom prst="rect">
            <a:avLst/>
          </a:prstGeom>
          <a:noFill/>
          <a:ln/>
        </p:spPr>
        <p:txBody>
          <a:bodyPr wrap="square" rtlCol="0" anchor="ctr"/>
          <a:lstStyle/>
          <a:p>
            <a:r>
              <a:rPr lang="en-US" sz="2600" b="1" dirty="0">
                <a:solidFill>
                  <a:srgbClr val="FCA311"/>
                </a:solidFill>
              </a:rPr>
              <a:t>The Lockheed Martin Cyber Kill Chain Framework</a:t>
            </a:r>
            <a:endParaRPr lang="en-US" sz="2600" dirty="0"/>
          </a:p>
        </p:txBody>
      </p:sp>
      <p:graphicFrame>
        <p:nvGraphicFramePr>
          <p:cNvPr id="13" name="Table 0"/>
          <p:cNvGraphicFramePr>
            <a:graphicFrameLocks noGrp="1"/>
          </p:cNvGraphicFramePr>
          <p:nvPr>
            <p:extLst>
              <p:ext uri="{D42A27DB-BD31-4B8C-83A1-F6EECF244321}">
                <p14:modId xmlns:p14="http://schemas.microsoft.com/office/powerpoint/2010/main" val="1421919523"/>
              </p:ext>
            </p:extLst>
          </p:nvPr>
        </p:nvGraphicFramePr>
        <p:xfrm>
          <a:off x="228600" y="1028490"/>
          <a:ext cx="8686800" cy="3634740"/>
        </p:xfrm>
        <a:graphic>
          <a:graphicData uri="http://schemas.openxmlformats.org/drawingml/2006/table">
            <a:tbl>
              <a:tblPr/>
              <a:tblGrid>
                <a:gridCol w="1645920">
                  <a:extLst>
                    <a:ext uri="{9D8B030D-6E8A-4147-A177-3AD203B41FA5}">
                      <a16:colId xmlns:a16="http://schemas.microsoft.com/office/drawing/2014/main" val="20000"/>
                    </a:ext>
                  </a:extLst>
                </a:gridCol>
                <a:gridCol w="310896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34340">
                <a:tc>
                  <a:txBody>
                    <a:bodyPr/>
                    <a:lstStyle/>
                    <a:p>
                      <a:pPr marL="0" indent="0" algn="ctr">
                        <a:buNone/>
                      </a:pPr>
                      <a:r>
                        <a:rPr lang="en-US" sz="1200" b="1" dirty="0">
                          <a:solidFill>
                            <a:srgbClr val="031C3A"/>
                          </a:solidFill>
                        </a:rPr>
                        <a:t>Stage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Description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Debt Impact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extLst>
                  <a:ext uri="{0D108BD9-81ED-4DB2-BD59-A6C34878D82A}">
                    <a16:rowId xmlns:a16="http://schemas.microsoft.com/office/drawing/2014/main" val="10000"/>
                  </a:ext>
                </a:extLst>
              </a:tr>
              <a:tr h="434340">
                <a:tc>
                  <a:txBody>
                    <a:bodyPr/>
                    <a:lstStyle/>
                    <a:p>
                      <a:pPr marL="0" indent="0">
                        <a:buNone/>
                      </a:pPr>
                      <a:r>
                        <a:rPr lang="en-US" sz="1200" b="1" dirty="0">
                          <a:solidFill>
                            <a:srgbClr val="FCA311"/>
                          </a:solidFill>
                        </a:rPr>
                        <a:t>Reconnaissance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Gather information on targets (employees, systems, configurations).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Outdated or misconfigured servers leak sensitive data.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1"/>
                  </a:ext>
                </a:extLst>
              </a:tr>
              <a:tr h="434340">
                <a:tc>
                  <a:txBody>
                    <a:bodyPr/>
                    <a:lstStyle/>
                    <a:p>
                      <a:pPr marL="0" indent="0">
                        <a:buNone/>
                      </a:pPr>
                      <a:r>
                        <a:rPr lang="en-US" sz="1200" b="1" dirty="0">
                          <a:solidFill>
                            <a:srgbClr val="FCA311"/>
                          </a:solidFill>
                        </a:rPr>
                        <a:t>Weaponization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Develop or acquire malware tailored to discovered vulnerabilities.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Legacy software provides ready‑made attack vectors.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2"/>
                  </a:ext>
                </a:extLst>
              </a:tr>
              <a:tr h="434340">
                <a:tc>
                  <a:txBody>
                    <a:bodyPr/>
                    <a:lstStyle/>
                    <a:p>
                      <a:pPr marL="0" indent="0">
                        <a:buNone/>
                      </a:pPr>
                      <a:r>
                        <a:rPr lang="en-US" sz="1200" b="1" dirty="0">
                          <a:solidFill>
                            <a:srgbClr val="FCA311"/>
                          </a:solidFill>
                        </a:rPr>
                        <a:t>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Transmit the weapon via phishing, compromised websites or media.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Weak controls and unpatched email servers enable malware 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3"/>
                  </a:ext>
                </a:extLst>
              </a:tr>
              <a:tr h="434340">
                <a:tc>
                  <a:txBody>
                    <a:bodyPr/>
                    <a:lstStyle/>
                    <a:p>
                      <a:pPr marL="0" indent="0">
                        <a:buNone/>
                      </a:pPr>
                      <a:r>
                        <a:rPr lang="en-US" sz="1200" b="1" dirty="0">
                          <a:solidFill>
                            <a:srgbClr val="FCA311"/>
                          </a:solidFill>
                        </a:rPr>
                        <a:t>Exploitation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Exploit vulnerabilities to gain a foothold within the target.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Unpatched systems (e.g., Equifax’s Struts) are prime targets.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4"/>
                  </a:ext>
                </a:extLst>
              </a:tr>
              <a:tr h="434340">
                <a:tc>
                  <a:txBody>
                    <a:bodyPr/>
                    <a:lstStyle/>
                    <a:p>
                      <a:pPr marL="0" indent="0">
                        <a:buNone/>
                      </a:pPr>
                      <a:r>
                        <a:rPr lang="en-US" sz="1200" b="1" dirty="0">
                          <a:solidFill>
                            <a:srgbClr val="FCA311"/>
                          </a:solidFill>
                        </a:rPr>
                        <a:t>Installation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Install malware or establish persistence on compromised hosts.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 access control allows adversaries to maintain presence.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5"/>
                  </a:ext>
                </a:extLst>
              </a:tr>
              <a:tr h="434340">
                <a:tc>
                  <a:txBody>
                    <a:bodyPr/>
                    <a:lstStyle/>
                    <a:p>
                      <a:pPr marL="0" indent="0">
                        <a:buNone/>
                      </a:pPr>
                      <a:r>
                        <a:rPr lang="en-US" sz="1200" b="1" dirty="0">
                          <a:solidFill>
                            <a:srgbClr val="FCA311"/>
                          </a:solidFill>
                        </a:rPr>
                        <a:t>Command &amp; Control</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Establish communications to remotely control compromised systems.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Inadequate network segmentation enables covert C2 channels.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6"/>
                  </a:ext>
                </a:extLst>
              </a:tr>
              <a:tr h="434340">
                <a:tc>
                  <a:txBody>
                    <a:bodyPr/>
                    <a:lstStyle/>
                    <a:p>
                      <a:pPr marL="0" indent="0">
                        <a:buNone/>
                      </a:pPr>
                      <a:r>
                        <a:rPr lang="en-US" sz="1200" b="1" dirty="0">
                          <a:solidFill>
                            <a:srgbClr val="FCA311"/>
                          </a:solidFill>
                        </a:rPr>
                        <a:t>Actions on Objectives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Exfiltrate data, disrupt operations or achieve other goals.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Poorly secured data facilitates theft and destruction.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3">
    <p:bg>
      <p:bgPr>
        <a:solidFill>
          <a:srgbClr val="031C3A"/>
        </a:solidFill>
        <a:effectLst/>
      </p:bgPr>
    </p:bg>
    <p:spTree>
      <p:nvGrpSpPr>
        <p:cNvPr id="1" name=""/>
        <p:cNvGrpSpPr/>
        <p:nvPr/>
      </p:nvGrpSpPr>
      <p:grpSpPr>
        <a:xfrm>
          <a:off x="0" y="0"/>
          <a:ext cx="0" cy="0"/>
          <a:chOff x="0" y="0"/>
          <a:chExt cx="0" cy="0"/>
        </a:xfrm>
      </p:grpSpPr>
      <p:sp>
        <p:nvSpPr>
          <p:cNvPr id="14" name="Shape 13">
            <a:extLst>
              <a:ext uri="{FF2B5EF4-FFF2-40B4-BE49-F238E27FC236}">
                <a16:creationId xmlns:a16="http://schemas.microsoft.com/office/drawing/2014/main" id="{F5BC6503-3D4A-5970-566E-A5E4D9724FDD}"/>
              </a:ext>
            </a:extLst>
          </p:cNvPr>
          <p:cNvSpPr/>
          <p:nvPr/>
        </p:nvSpPr>
        <p:spPr>
          <a:xfrm>
            <a:off x="354853" y="1092726"/>
            <a:ext cx="5257381" cy="38633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Equifax Breach (2017)</a:t>
            </a:r>
            <a:endParaRPr lang="en-US" sz="2600" dirty="0"/>
          </a:p>
        </p:txBody>
      </p:sp>
      <p:sp>
        <p:nvSpPr>
          <p:cNvPr id="3" name="Text 1"/>
          <p:cNvSpPr/>
          <p:nvPr/>
        </p:nvSpPr>
        <p:spPr>
          <a:xfrm>
            <a:off x="457200" y="982980"/>
            <a:ext cx="5029200" cy="2377440"/>
          </a:xfrm>
          <a:prstGeom prst="rect">
            <a:avLst/>
          </a:prstGeom>
          <a:noFill/>
          <a:ln/>
        </p:spPr>
        <p:txBody>
          <a:bodyPr wrap="square" rtlCol="0" anchor="ctr"/>
          <a:lstStyle/>
          <a:p>
            <a:pPr marL="190500" indent="-190500">
              <a:buSzPct val="100000"/>
              <a:buChar char="•"/>
            </a:pPr>
            <a:endParaRPr lang="en-US" sz="1400" dirty="0"/>
          </a:p>
        </p:txBody>
      </p:sp>
      <p:sp>
        <p:nvSpPr>
          <p:cNvPr id="4" name="Shape 2"/>
          <p:cNvSpPr/>
          <p:nvPr/>
        </p:nvSpPr>
        <p:spPr>
          <a:xfrm>
            <a:off x="5863067" y="173736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5947" y="1874520"/>
            <a:ext cx="365760" cy="365760"/>
          </a:xfrm>
          <a:prstGeom prst="rect">
            <a:avLst/>
          </a:prstGeom>
        </p:spPr>
      </p:pic>
      <p:sp>
        <p:nvSpPr>
          <p:cNvPr id="6" name="Text 3"/>
          <p:cNvSpPr/>
          <p:nvPr/>
        </p:nvSpPr>
        <p:spPr>
          <a:xfrm>
            <a:off x="6411707" y="1783080"/>
            <a:ext cx="2377440" cy="1005840"/>
          </a:xfrm>
          <a:prstGeom prst="rect">
            <a:avLst/>
          </a:prstGeom>
          <a:noFill/>
          <a:ln/>
        </p:spPr>
        <p:txBody>
          <a:bodyPr wrap="square" rtlCol="0" anchor="ctr"/>
          <a:lstStyle/>
          <a:p>
            <a:pPr marL="0" indent="0" algn="l">
              <a:buNone/>
            </a:pPr>
            <a:r>
              <a:rPr lang="en-US" sz="3000" b="1" dirty="0">
                <a:solidFill>
                  <a:srgbClr val="FCA311"/>
                </a:solidFill>
              </a:rPr>
              <a:t>147M+</a:t>
            </a:r>
            <a:endParaRPr lang="en-US" sz="3000" dirty="0"/>
          </a:p>
          <a:p>
            <a:pPr marL="0" indent="0" algn="l">
              <a:buNone/>
            </a:pPr>
            <a:r>
              <a:rPr lang="en-US" sz="1200" dirty="0">
                <a:solidFill>
                  <a:srgbClr val="A4B2C6"/>
                </a:solidFill>
              </a:rPr>
              <a:t>people impacted</a:t>
            </a:r>
            <a:endParaRPr lang="en-US" sz="3000" dirty="0"/>
          </a:p>
        </p:txBody>
      </p:sp>
      <p:sp>
        <p:nvSpPr>
          <p:cNvPr id="7" name="Shape 4"/>
          <p:cNvSpPr/>
          <p:nvPr/>
        </p:nvSpPr>
        <p:spPr>
          <a:xfrm>
            <a:off x="5863067" y="301752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45947" y="3154680"/>
            <a:ext cx="365760" cy="365760"/>
          </a:xfrm>
          <a:prstGeom prst="rect">
            <a:avLst/>
          </a:prstGeom>
        </p:spPr>
      </p:pic>
      <p:sp>
        <p:nvSpPr>
          <p:cNvPr id="9" name="Text 5"/>
          <p:cNvSpPr/>
          <p:nvPr/>
        </p:nvSpPr>
        <p:spPr>
          <a:xfrm>
            <a:off x="6411707" y="3063240"/>
            <a:ext cx="2377440" cy="1005840"/>
          </a:xfrm>
          <a:prstGeom prst="rect">
            <a:avLst/>
          </a:prstGeom>
          <a:noFill/>
          <a:ln/>
        </p:spPr>
        <p:txBody>
          <a:bodyPr wrap="square" rtlCol="0" anchor="ctr"/>
          <a:lstStyle/>
          <a:p>
            <a:pPr marL="0" indent="0" algn="l">
              <a:buNone/>
            </a:pPr>
            <a:r>
              <a:rPr lang="en-US" sz="3000" b="1" dirty="0">
                <a:solidFill>
                  <a:srgbClr val="FCA311"/>
                </a:solidFill>
              </a:rPr>
              <a:t>$1.4B+</a:t>
            </a:r>
            <a:endParaRPr lang="en-US" sz="3000" dirty="0"/>
          </a:p>
          <a:p>
            <a:pPr marL="0" indent="0" algn="l">
              <a:buNone/>
            </a:pPr>
            <a:r>
              <a:rPr lang="en-US" sz="1200" dirty="0">
                <a:solidFill>
                  <a:srgbClr val="A4B2C6"/>
                </a:solidFill>
              </a:rPr>
              <a:t>cost to Equifax</a:t>
            </a:r>
            <a:endParaRPr lang="en-US" sz="3000" dirty="0"/>
          </a:p>
        </p:txBody>
      </p:sp>
      <p:sp>
        <p:nvSpPr>
          <p:cNvPr id="13" name="TextBox 12">
            <a:extLst>
              <a:ext uri="{FF2B5EF4-FFF2-40B4-BE49-F238E27FC236}">
                <a16:creationId xmlns:a16="http://schemas.microsoft.com/office/drawing/2014/main" id="{2621E7A4-EC55-DD07-7099-2D568829AC22}"/>
              </a:ext>
            </a:extLst>
          </p:cNvPr>
          <p:cNvSpPr txBox="1"/>
          <p:nvPr/>
        </p:nvSpPr>
        <p:spPr>
          <a:xfrm>
            <a:off x="411060" y="1133847"/>
            <a:ext cx="5121479" cy="3785652"/>
          </a:xfrm>
          <a:prstGeom prst="rect">
            <a:avLst/>
          </a:prstGeom>
          <a:noFill/>
        </p:spPr>
        <p:txBody>
          <a:bodyPr wrap="square">
            <a:spAutoFit/>
          </a:bodyP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147M people affected</a:t>
            </a:r>
          </a:p>
          <a:p>
            <a:pPr marL="285750" indent="-285750">
              <a:buFont typeface="Arial" panose="020B0604020202020204" pitchFamily="34" charset="0"/>
              <a:buChar char="•"/>
            </a:pPr>
            <a:r>
              <a:rPr lang="en-US" sz="1600" dirty="0">
                <a:solidFill>
                  <a:schemeClr val="bg1"/>
                </a:solidFill>
              </a:rPr>
              <a:t>At least $1.4B in damages</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Vulnerability disclosed: Mar 7, 2017</a:t>
            </a:r>
          </a:p>
          <a:p>
            <a:pPr marL="285750" indent="-285750">
              <a:buFont typeface="Arial" panose="020B0604020202020204" pitchFamily="34" charset="0"/>
              <a:buChar char="•"/>
            </a:pPr>
            <a:r>
              <a:rPr lang="en-US" sz="1600" dirty="0">
                <a:solidFill>
                  <a:schemeClr val="bg1"/>
                </a:solidFill>
              </a:rPr>
              <a:t>DHS notified Equifax: Mar 8</a:t>
            </a:r>
          </a:p>
          <a:p>
            <a:pPr marL="285750" indent="-285750">
              <a:buFont typeface="Arial" panose="020B0604020202020204" pitchFamily="34" charset="0"/>
              <a:buChar char="•"/>
            </a:pPr>
            <a:r>
              <a:rPr lang="en-US" sz="1600" dirty="0">
                <a:solidFill>
                  <a:schemeClr val="bg1"/>
                </a:solidFill>
              </a:rPr>
              <a:t>Exploited: May–July 2017</a:t>
            </a:r>
          </a:p>
          <a:p>
            <a:pPr marL="285750" indent="-285750">
              <a:buFont typeface="Arial" panose="020B0604020202020204" pitchFamily="34" charset="0"/>
              <a:buChar char="•"/>
            </a:pPr>
            <a:r>
              <a:rPr lang="en-US" sz="1600" dirty="0">
                <a:solidFill>
                  <a:schemeClr val="bg1"/>
                </a:solidFill>
              </a:rPr>
              <a:t>Breach discovered: July 29, 2017</a:t>
            </a:r>
          </a:p>
          <a:p>
            <a:pPr marL="285750" indent="-285750">
              <a:buFontTx/>
              <a:buChar char="-"/>
            </a:pPr>
            <a:endParaRPr lang="en-US" sz="1600" dirty="0">
              <a:solidFill>
                <a:schemeClr val="bg1"/>
              </a:solidFill>
            </a:endParaRPr>
          </a:p>
          <a:p>
            <a:r>
              <a:rPr lang="en-US" sz="1600" dirty="0">
                <a:solidFill>
                  <a:schemeClr val="bg1"/>
                </a:solidFill>
              </a:rPr>
              <a:t>Tech Debt:</a:t>
            </a:r>
          </a:p>
          <a:p>
            <a:pPr marL="285750" indent="-285750">
              <a:buFont typeface="Arial" panose="020B0604020202020204" pitchFamily="34" charset="0"/>
              <a:buChar char="•"/>
            </a:pPr>
            <a:r>
              <a:rPr lang="en-US" sz="1600" dirty="0">
                <a:solidFill>
                  <a:schemeClr val="bg1"/>
                </a:solidFill>
              </a:rPr>
              <a:t>Incomplete IT asset inventory</a:t>
            </a:r>
          </a:p>
          <a:p>
            <a:pPr marL="285750" indent="-285750">
              <a:buFont typeface="Arial" panose="020B0604020202020204" pitchFamily="34" charset="0"/>
              <a:buChar char="•"/>
            </a:pPr>
            <a:r>
              <a:rPr lang="en-US" sz="1600" dirty="0">
                <a:solidFill>
                  <a:schemeClr val="bg1"/>
                </a:solidFill>
              </a:rPr>
              <a:t>Failed patch management</a:t>
            </a:r>
          </a:p>
          <a:p>
            <a:pPr marL="285750" indent="-285750">
              <a:buFont typeface="Arial" panose="020B0604020202020204" pitchFamily="34" charset="0"/>
              <a:buChar char="•"/>
            </a:pPr>
            <a:r>
              <a:rPr lang="en-US" sz="1600" dirty="0">
                <a:solidFill>
                  <a:schemeClr val="bg1"/>
                </a:solidFill>
              </a:rPr>
              <a:t>Expired SSL certificates (19 months disabled monitoring)</a:t>
            </a:r>
          </a:p>
          <a:p>
            <a:pPr marL="285750" indent="-285750">
              <a:buFont typeface="Arial" panose="020B0604020202020204" pitchFamily="34" charset="0"/>
              <a:buChar char="•"/>
            </a:pPr>
            <a:r>
              <a:rPr lang="en-US" sz="1600" dirty="0">
                <a:solidFill>
                  <a:schemeClr val="bg1"/>
                </a:solidFill>
              </a:rPr>
              <a:t>Legacy system complexity (1970s codebase)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345</TotalTime>
  <Words>3959</Words>
  <Application>Microsoft Office PowerPoint</Application>
  <PresentationFormat>On-screen Show (16:9)</PresentationFormat>
  <Paragraphs>372</Paragraphs>
  <Slides>21</Slides>
  <Notes>21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 &amp; Disaster How 'Good Enough' Breeds Breaches</dc:title>
  <dc:subject>PptxGenJS Presentation</dc:subject>
  <dc:creator>Danny Page</dc:creator>
  <cp:keywords>BSidesCache;Tech Debt</cp:keywords>
  <cp:lastModifiedBy>Daniel Page</cp:lastModifiedBy>
  <cp:revision>24</cp:revision>
  <dcterms:created xsi:type="dcterms:W3CDTF">2025-08-10T00:00:33Z</dcterms:created>
  <dcterms:modified xsi:type="dcterms:W3CDTF">2025-09-08T10:56:54Z</dcterms:modified>
</cp:coreProperties>
</file>